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5" r:id="rId10"/>
    <p:sldId id="264" r:id="rId11"/>
    <p:sldId id="266" r:id="rId12"/>
    <p:sldId id="267" r:id="rId13"/>
    <p:sldId id="268" r:id="rId14"/>
    <p:sldId id="275" r:id="rId15"/>
    <p:sldId id="272" r:id="rId16"/>
    <p:sldId id="271" r:id="rId17"/>
    <p:sldId id="270" r:id="rId18"/>
    <p:sldId id="277" r:id="rId19"/>
    <p:sldId id="276" r:id="rId20"/>
    <p:sldId id="278"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0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2" d="100"/>
          <a:sy n="112" d="100"/>
        </p:scale>
        <p:origin x="55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92A150-A1FA-486C-8576-5709C1D0C0FB}" type="datetimeFigureOut">
              <a:rPr lang="en-US" smtClean="0"/>
              <a:t>6/27/2024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844419-FFF0-4E07-B0E4-E3D31F49FA6E}"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373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92A150-A1FA-486C-8576-5709C1D0C0FB}" type="datetimeFigureOut">
              <a:rPr lang="en-US" smtClean="0"/>
              <a:t>6/27/2024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844419-FFF0-4E07-B0E4-E3D31F49FA6E}" type="slidenum">
              <a:rPr lang="en-US" smtClean="0"/>
              <a:t>‹#›</a:t>
            </a:fld>
            <a:endParaRPr lang="en-US"/>
          </a:p>
        </p:txBody>
      </p:sp>
    </p:spTree>
    <p:extLst>
      <p:ext uri="{BB962C8B-B14F-4D97-AF65-F5344CB8AC3E}">
        <p14:creationId xmlns:p14="http://schemas.microsoft.com/office/powerpoint/2010/main" val="3012690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92A150-A1FA-486C-8576-5709C1D0C0FB}" type="datetimeFigureOut">
              <a:rPr lang="en-US" smtClean="0"/>
              <a:t>6/27/2024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844419-FFF0-4E07-B0E4-E3D31F49FA6E}" type="slidenum">
              <a:rPr lang="en-US" smtClean="0"/>
              <a:t>‹#›</a:t>
            </a:fld>
            <a:endParaRPr lang="en-US"/>
          </a:p>
        </p:txBody>
      </p:sp>
    </p:spTree>
    <p:extLst>
      <p:ext uri="{BB962C8B-B14F-4D97-AF65-F5344CB8AC3E}">
        <p14:creationId xmlns:p14="http://schemas.microsoft.com/office/powerpoint/2010/main" val="2837641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92A150-A1FA-486C-8576-5709C1D0C0FB}" type="datetimeFigureOut">
              <a:rPr lang="en-US" smtClean="0"/>
              <a:t>6/27/2024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844419-FFF0-4E07-B0E4-E3D31F49FA6E}" type="slidenum">
              <a:rPr lang="en-US" smtClean="0"/>
              <a:t>‹#›</a:t>
            </a:fld>
            <a:endParaRPr lang="en-US"/>
          </a:p>
        </p:txBody>
      </p:sp>
    </p:spTree>
    <p:extLst>
      <p:ext uri="{BB962C8B-B14F-4D97-AF65-F5344CB8AC3E}">
        <p14:creationId xmlns:p14="http://schemas.microsoft.com/office/powerpoint/2010/main" val="3313542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E92A150-A1FA-486C-8576-5709C1D0C0FB}" type="datetimeFigureOut">
              <a:rPr lang="en-US" smtClean="0"/>
              <a:t>6/27/2024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844419-FFF0-4E07-B0E4-E3D31F49FA6E}"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98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92A150-A1FA-486C-8576-5709C1D0C0FB}" type="datetimeFigureOut">
              <a:rPr lang="en-US" smtClean="0"/>
              <a:t>6/27/2024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844419-FFF0-4E07-B0E4-E3D31F49FA6E}" type="slidenum">
              <a:rPr lang="en-US" smtClean="0"/>
              <a:t>‹#›</a:t>
            </a:fld>
            <a:endParaRPr lang="en-US"/>
          </a:p>
        </p:txBody>
      </p:sp>
    </p:spTree>
    <p:extLst>
      <p:ext uri="{BB962C8B-B14F-4D97-AF65-F5344CB8AC3E}">
        <p14:creationId xmlns:p14="http://schemas.microsoft.com/office/powerpoint/2010/main" val="2491010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92A150-A1FA-486C-8576-5709C1D0C0FB}" type="datetimeFigureOut">
              <a:rPr lang="en-US" smtClean="0"/>
              <a:t>6/27/2024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844419-FFF0-4E07-B0E4-E3D31F49FA6E}" type="slidenum">
              <a:rPr lang="en-US" smtClean="0"/>
              <a:t>‹#›</a:t>
            </a:fld>
            <a:endParaRPr lang="en-US"/>
          </a:p>
        </p:txBody>
      </p:sp>
    </p:spTree>
    <p:extLst>
      <p:ext uri="{BB962C8B-B14F-4D97-AF65-F5344CB8AC3E}">
        <p14:creationId xmlns:p14="http://schemas.microsoft.com/office/powerpoint/2010/main" val="4270386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2A150-A1FA-486C-8576-5709C1D0C0FB}" type="datetimeFigureOut">
              <a:rPr lang="en-US" smtClean="0"/>
              <a:t>6/27/2024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844419-FFF0-4E07-B0E4-E3D31F49FA6E}" type="slidenum">
              <a:rPr lang="en-US" smtClean="0"/>
              <a:t>‹#›</a:t>
            </a:fld>
            <a:endParaRPr lang="en-US"/>
          </a:p>
        </p:txBody>
      </p:sp>
    </p:spTree>
    <p:extLst>
      <p:ext uri="{BB962C8B-B14F-4D97-AF65-F5344CB8AC3E}">
        <p14:creationId xmlns:p14="http://schemas.microsoft.com/office/powerpoint/2010/main" val="4102950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E92A150-A1FA-486C-8576-5709C1D0C0FB}" type="datetimeFigureOut">
              <a:rPr lang="en-US" smtClean="0"/>
              <a:t>6/27/2024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3E844419-FFF0-4E07-B0E4-E3D31F49FA6E}" type="slidenum">
              <a:rPr lang="en-US" smtClean="0"/>
              <a:t>‹#›</a:t>
            </a:fld>
            <a:endParaRPr lang="en-US"/>
          </a:p>
        </p:txBody>
      </p:sp>
    </p:spTree>
    <p:extLst>
      <p:ext uri="{BB962C8B-B14F-4D97-AF65-F5344CB8AC3E}">
        <p14:creationId xmlns:p14="http://schemas.microsoft.com/office/powerpoint/2010/main" val="2248510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E92A150-A1FA-486C-8576-5709C1D0C0FB}" type="datetimeFigureOut">
              <a:rPr lang="en-US" smtClean="0"/>
              <a:t>6/27/2024</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E844419-FFF0-4E07-B0E4-E3D31F49FA6E}" type="slidenum">
              <a:rPr lang="en-US" smtClean="0"/>
              <a:t>‹#›</a:t>
            </a:fld>
            <a:endParaRPr lang="en-US"/>
          </a:p>
        </p:txBody>
      </p:sp>
    </p:spTree>
    <p:extLst>
      <p:ext uri="{BB962C8B-B14F-4D97-AF65-F5344CB8AC3E}">
        <p14:creationId xmlns:p14="http://schemas.microsoft.com/office/powerpoint/2010/main" val="4061316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E92A150-A1FA-486C-8576-5709C1D0C0FB}" type="datetimeFigureOut">
              <a:rPr lang="en-US" smtClean="0"/>
              <a:t>6/27/2024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844419-FFF0-4E07-B0E4-E3D31F49FA6E}" type="slidenum">
              <a:rPr lang="en-US" smtClean="0"/>
              <a:t>‹#›</a:t>
            </a:fld>
            <a:endParaRPr lang="en-US"/>
          </a:p>
        </p:txBody>
      </p:sp>
    </p:spTree>
    <p:extLst>
      <p:ext uri="{BB962C8B-B14F-4D97-AF65-F5344CB8AC3E}">
        <p14:creationId xmlns:p14="http://schemas.microsoft.com/office/powerpoint/2010/main" val="3091400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E92A150-A1FA-486C-8576-5709C1D0C0FB}" type="datetimeFigureOut">
              <a:rPr lang="en-US" smtClean="0"/>
              <a:t>6/27/2024</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E844419-FFF0-4E07-B0E4-E3D31F49FA6E}"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42577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207623"/>
            <a:ext cx="10058400" cy="1515292"/>
          </a:xfrm>
        </p:spPr>
        <p:txBody>
          <a:bodyPr>
            <a:normAutofit/>
          </a:bodyPr>
          <a:lstStyle/>
          <a:p>
            <a:pPr algn="ctr"/>
            <a:r>
              <a:rPr lang="el-GR" sz="6600" b="1" dirty="0"/>
              <a:t>Σύμπλευση για την Πρόληψη </a:t>
            </a:r>
            <a:endParaRPr lang="en-US" sz="6600" b="1" dirty="0">
              <a:latin typeface="Antique Olive" panose="020B0603020204030204" pitchFamily="34" charset="0"/>
            </a:endParaRPr>
          </a:p>
        </p:txBody>
      </p:sp>
      <p:sp>
        <p:nvSpPr>
          <p:cNvPr id="3" name="Subtitle 2"/>
          <p:cNvSpPr>
            <a:spLocks noGrp="1"/>
          </p:cNvSpPr>
          <p:nvPr>
            <p:ph type="subTitle" idx="1"/>
          </p:nvPr>
        </p:nvSpPr>
        <p:spPr/>
        <p:txBody>
          <a:bodyPr>
            <a:normAutofit/>
          </a:bodyPr>
          <a:lstStyle/>
          <a:p>
            <a:pPr algn="ctr"/>
            <a:r>
              <a:rPr lang="el-GR" sz="4800" b="1" cap="none" dirty="0">
                <a:solidFill>
                  <a:srgbClr val="344068"/>
                </a:solidFill>
              </a:rPr>
              <a:t>στην Επαρχία Πάφου</a:t>
            </a:r>
            <a:endParaRPr lang="en-US" sz="4800" b="1" cap="none" dirty="0">
              <a:solidFill>
                <a:srgbClr val="344068"/>
              </a:solidFill>
            </a:endParaRPr>
          </a:p>
        </p:txBody>
      </p:sp>
      <p:pic>
        <p:nvPicPr>
          <p:cNvPr id="4" name="Picture 3"/>
          <p:cNvPicPr>
            <a:picLocks noChangeAspect="1"/>
          </p:cNvPicPr>
          <p:nvPr/>
        </p:nvPicPr>
        <p:blipFill>
          <a:blip r:embed="rId2"/>
          <a:stretch>
            <a:fillRect/>
          </a:stretch>
        </p:blipFill>
        <p:spPr>
          <a:xfrm>
            <a:off x="770710" y="261984"/>
            <a:ext cx="10384970" cy="1658256"/>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35809" b="18096"/>
          <a:stretch/>
        </p:blipFill>
        <p:spPr>
          <a:xfrm>
            <a:off x="868680" y="3814353"/>
            <a:ext cx="10287000" cy="3161213"/>
          </a:xfrm>
          <a:prstGeom prst="rect">
            <a:avLst/>
          </a:prstGeom>
        </p:spPr>
      </p:pic>
    </p:spTree>
    <p:extLst>
      <p:ext uri="{BB962C8B-B14F-4D97-AF65-F5344CB8AC3E}">
        <p14:creationId xmlns:p14="http://schemas.microsoft.com/office/powerpoint/2010/main" val="39708078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109" y="330926"/>
            <a:ext cx="8903643" cy="836022"/>
          </a:xfrm>
        </p:spPr>
        <p:txBody>
          <a:bodyPr>
            <a:noAutofit/>
          </a:bodyPr>
          <a:lstStyle/>
          <a:p>
            <a:pPr>
              <a:lnSpc>
                <a:spcPct val="100000"/>
              </a:lnSpc>
            </a:pPr>
            <a:r>
              <a:rPr lang="el-GR" sz="3200" b="1" dirty="0"/>
              <a:t>ΠΑΡΕΜΒΑΣΕΙΣ Ι, </a:t>
            </a:r>
            <a:r>
              <a:rPr lang="el-GR" sz="4000" dirty="0"/>
              <a:t>ΠΑΙΔΙΑ 6-11 ετών </a:t>
            </a:r>
            <a:endParaRPr lang="en-US" sz="4000" b="1" dirty="0">
              <a:solidFill>
                <a:schemeClr val="tx1"/>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496697" y="-1"/>
            <a:ext cx="2695303" cy="2185381"/>
          </a:xfrm>
        </p:spPr>
      </p:pic>
      <p:sp>
        <p:nvSpPr>
          <p:cNvPr id="3" name="Θέση περιεχομένου 2">
            <a:extLst>
              <a:ext uri="{FF2B5EF4-FFF2-40B4-BE49-F238E27FC236}">
                <a16:creationId xmlns:a16="http://schemas.microsoft.com/office/drawing/2014/main" id="{5A6A0A99-7BC9-05E4-8B3D-4EC514975518}"/>
              </a:ext>
            </a:extLst>
          </p:cNvPr>
          <p:cNvSpPr txBox="1">
            <a:spLocks/>
          </p:cNvSpPr>
          <p:nvPr/>
        </p:nvSpPr>
        <p:spPr>
          <a:xfrm>
            <a:off x="130629" y="1923143"/>
            <a:ext cx="11894457" cy="5908219"/>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spcBef>
                <a:spcPts val="0"/>
              </a:spcBef>
              <a:spcAft>
                <a:spcPts val="1200"/>
              </a:spcAft>
              <a:buFont typeface="Wingdings" panose="05000000000000000000" pitchFamily="2" charset="2"/>
              <a:buChar char="Ø"/>
            </a:pPr>
            <a:r>
              <a:rPr lang="el-GR" dirty="0">
                <a:latin typeface="Aptos" panose="020B0004020202020204" pitchFamily="34" charset="0"/>
                <a:ea typeface="Calibri" panose="020F0502020204030204" pitchFamily="34" charset="0"/>
                <a:cs typeface="Arial" panose="020B0604020202020204" pitchFamily="34" charset="0"/>
              </a:rPr>
              <a:t>148 μαθητές Δημοτικών Σχολείων σε Εργαστήρια Ψυχικής </a:t>
            </a:r>
            <a:r>
              <a:rPr lang="el-GR" dirty="0" err="1">
                <a:latin typeface="Aptos" panose="020B0004020202020204" pitchFamily="34" charset="0"/>
                <a:ea typeface="Calibri" panose="020F0502020204030204" pitchFamily="34" charset="0"/>
                <a:cs typeface="Arial" panose="020B0604020202020204" pitchFamily="34" charset="0"/>
              </a:rPr>
              <a:t>Ενδυνά-μωσης</a:t>
            </a:r>
            <a:r>
              <a:rPr lang="el-GR" dirty="0">
                <a:latin typeface="Aptos" panose="020B0004020202020204" pitchFamily="34" charset="0"/>
                <a:ea typeface="Calibri" panose="020F0502020204030204" pitchFamily="34" charset="0"/>
                <a:cs typeface="Arial" panose="020B0604020202020204" pitchFamily="34" charset="0"/>
              </a:rPr>
              <a:t>, παρέμβαση σε 7 τμήματα Χ 12 συνεδρίες των 2 διδακτικών ωρών (α-στ’ τάξης, σε </a:t>
            </a:r>
            <a:r>
              <a:rPr lang="el-GR" dirty="0" err="1">
                <a:latin typeface="Aptos" panose="020B0004020202020204" pitchFamily="34" charset="0"/>
                <a:ea typeface="Calibri" panose="020F0502020204030204" pitchFamily="34" charset="0"/>
                <a:cs typeface="Arial" panose="020B0604020202020204" pitchFamily="34" charset="0"/>
              </a:rPr>
              <a:t>Γεροσκήπου</a:t>
            </a:r>
            <a:r>
              <a:rPr lang="el-GR" dirty="0">
                <a:latin typeface="Aptos" panose="020B0004020202020204" pitchFamily="34" charset="0"/>
                <a:ea typeface="Calibri" panose="020F0502020204030204" pitchFamily="34" charset="0"/>
                <a:cs typeface="Arial" panose="020B0604020202020204" pitchFamily="34" charset="0"/>
              </a:rPr>
              <a:t>, Πάφο, Πόλη </a:t>
            </a:r>
            <a:r>
              <a:rPr lang="el-GR" dirty="0" err="1">
                <a:latin typeface="Aptos" panose="020B0004020202020204" pitchFamily="34" charset="0"/>
                <a:ea typeface="Calibri" panose="020F0502020204030204" pitchFamily="34" charset="0"/>
                <a:cs typeface="Arial" panose="020B0604020202020204" pitchFamily="34" charset="0"/>
              </a:rPr>
              <a:t>Χρυσοχούς</a:t>
            </a:r>
            <a:r>
              <a:rPr lang="el-GR" dirty="0">
                <a:latin typeface="Aptos" panose="020B0004020202020204" pitchFamily="34" charset="0"/>
                <a:ea typeface="Calibri" panose="020F0502020204030204" pitchFamily="34" charset="0"/>
                <a:cs typeface="Arial" panose="020B0604020202020204" pitchFamily="34" charset="0"/>
              </a:rPr>
              <a:t>)</a:t>
            </a:r>
          </a:p>
          <a:p>
            <a:pPr lvl="1">
              <a:lnSpc>
                <a:spcPct val="100000"/>
              </a:lnSpc>
              <a:spcBef>
                <a:spcPts val="0"/>
              </a:spcBef>
              <a:spcAft>
                <a:spcPts val="1200"/>
              </a:spcAft>
            </a:pPr>
            <a:r>
              <a:rPr lang="el-GR" dirty="0">
                <a:latin typeface="Aptos" panose="020B0004020202020204" pitchFamily="34" charset="0"/>
                <a:cs typeface="Arial" panose="020B0604020202020204" pitchFamily="34" charset="0"/>
              </a:rPr>
              <a:t>Συνεχή Συνεργασία με 8 εκπαιδευτικούς</a:t>
            </a:r>
          </a:p>
          <a:p>
            <a:pPr lvl="1">
              <a:lnSpc>
                <a:spcPct val="100000"/>
              </a:lnSpc>
              <a:spcBef>
                <a:spcPts val="0"/>
              </a:spcBef>
              <a:spcAft>
                <a:spcPts val="1200"/>
              </a:spcAft>
            </a:pPr>
            <a:r>
              <a:rPr lang="el-GR" dirty="0">
                <a:latin typeface="Aptos" panose="020B0004020202020204" pitchFamily="34" charset="0"/>
                <a:cs typeface="Arial" panose="020B0604020202020204" pitchFamily="34" charset="0"/>
              </a:rPr>
              <a:t>Αίτημα για Παρέμβαση ΥΚΕ και Συνεδρίες Εκπαιδευτικού με ψυχολόγο του ΥΠΠ</a:t>
            </a:r>
            <a:endParaRPr lang="el-GR" dirty="0">
              <a:latin typeface="Aptos" panose="020B0004020202020204" pitchFamily="34" charset="0"/>
            </a:endParaRPr>
          </a:p>
          <a:p>
            <a:pPr>
              <a:lnSpc>
                <a:spcPct val="100000"/>
              </a:lnSpc>
              <a:spcBef>
                <a:spcPts val="0"/>
              </a:spcBef>
              <a:buFont typeface="Wingdings" panose="05000000000000000000" pitchFamily="2" charset="2"/>
              <a:buChar char="Ø"/>
            </a:pPr>
            <a:r>
              <a:rPr lang="el-GR" dirty="0">
                <a:latin typeface="Aptos" panose="020B0004020202020204" pitchFamily="34" charset="0"/>
                <a:ea typeface="Calibri" panose="020F0502020204030204" pitchFamily="34" charset="0"/>
                <a:cs typeface="Arial" panose="020B0604020202020204" pitchFamily="34" charset="0"/>
              </a:rPr>
              <a:t>30 παιδιά (6-11 ετών) σε Ομάδες Ψυχικής Ενδυνάμωσης στον ελεύθερο χρόνο </a:t>
            </a:r>
            <a:r>
              <a:rPr lang="el-GR" dirty="0">
                <a:latin typeface="Aptos" panose="020B0004020202020204" pitchFamily="34" charset="0"/>
              </a:rPr>
              <a:t> </a:t>
            </a:r>
          </a:p>
          <a:p>
            <a:pPr lvl="1">
              <a:lnSpc>
                <a:spcPct val="100000"/>
              </a:lnSpc>
              <a:spcBef>
                <a:spcPts val="0"/>
              </a:spcBef>
            </a:pPr>
            <a:r>
              <a:rPr lang="el-GR" dirty="0">
                <a:latin typeface="Aptos" panose="020B0004020202020204" pitchFamily="34" charset="0"/>
              </a:rPr>
              <a:t>ανατροφοδότηση και παρέμβαση και στους γονείς τους (24 μητέρες, 1 ανάδοχος πατέρας, 3 ζευγάρια γονέων, 2 δεν ήρθαν) </a:t>
            </a:r>
          </a:p>
          <a:p>
            <a:pPr lvl="1">
              <a:lnSpc>
                <a:spcPct val="100000"/>
              </a:lnSpc>
              <a:spcBef>
                <a:spcPts val="0"/>
              </a:spcBef>
            </a:pPr>
            <a:r>
              <a:rPr lang="el-GR" dirty="0">
                <a:latin typeface="Aptos" panose="020B0004020202020204" pitchFamily="34" charset="0"/>
              </a:rPr>
              <a:t>4 γονείς συμμετείχαν σε Ομάδα Γονέων</a:t>
            </a:r>
          </a:p>
          <a:p>
            <a:pPr lvl="1">
              <a:lnSpc>
                <a:spcPct val="100000"/>
              </a:lnSpc>
              <a:spcBef>
                <a:spcPts val="0"/>
              </a:spcBef>
            </a:pPr>
            <a:r>
              <a:rPr lang="el-GR" dirty="0">
                <a:latin typeface="Aptos" panose="020B0004020202020204" pitchFamily="34" charset="0"/>
              </a:rPr>
              <a:t>2 γονείς δέχτηκαν συνεδρίες στη Συμβουλευτική Υπηρεσία</a:t>
            </a:r>
          </a:p>
          <a:p>
            <a:pPr marL="285750" lvl="1" indent="-285750">
              <a:lnSpc>
                <a:spcPct val="100000"/>
              </a:lnSpc>
              <a:spcBef>
                <a:spcPts val="0"/>
              </a:spcBef>
              <a:buFont typeface="Wingdings" panose="05000000000000000000" pitchFamily="2" charset="2"/>
              <a:buChar char="Ø"/>
            </a:pPr>
            <a:r>
              <a:rPr lang="el-GR" dirty="0">
                <a:latin typeface="Aptos" panose="020B0004020202020204" pitchFamily="34" charset="0"/>
              </a:rPr>
              <a:t>12 παιδιά συμμετείχαν σε μαθήματα ή/και δραστηριότητες ελεύθερου χρόνου (χορό, ζωγραφική, πολεμικές τέχνες, κ.α.)  </a:t>
            </a:r>
          </a:p>
          <a:p>
            <a:pPr marL="285750" lvl="1" indent="-285750">
              <a:lnSpc>
                <a:spcPct val="100000"/>
              </a:lnSpc>
              <a:spcBef>
                <a:spcPts val="0"/>
              </a:spcBef>
              <a:buFont typeface="Wingdings" panose="05000000000000000000" pitchFamily="2" charset="2"/>
              <a:buChar char="Ø"/>
            </a:pPr>
            <a:r>
              <a:rPr lang="el-GR" b="1" dirty="0">
                <a:latin typeface="Aptos" panose="020B0004020202020204" pitchFamily="34" charset="0"/>
              </a:rPr>
              <a:t>Επιπροσθέτως μετά από αίτημα: </a:t>
            </a:r>
            <a:r>
              <a:rPr lang="el-GR" dirty="0">
                <a:latin typeface="Aptos" panose="020B0004020202020204" pitchFamily="34" charset="0"/>
              </a:rPr>
              <a:t>Εργαστήριο για την Ομαλή Μετάβαση από το Δημοτικό στο Γυμνάσιο (6 συνεδρίες, 90’ </a:t>
            </a:r>
            <a:r>
              <a:rPr lang="el-GR" dirty="0" err="1">
                <a:latin typeface="Aptos" panose="020B0004020202020204" pitchFamily="34" charset="0"/>
              </a:rPr>
              <a:t>έκαστη</a:t>
            </a:r>
            <a:r>
              <a:rPr lang="el-GR" dirty="0">
                <a:latin typeface="Aptos" panose="020B0004020202020204" pitchFamily="34" charset="0"/>
              </a:rPr>
              <a:t>, συμμετέχουν 10 παιδιά)</a:t>
            </a:r>
          </a:p>
        </p:txBody>
      </p:sp>
    </p:spTree>
    <p:extLst>
      <p:ext uri="{BB962C8B-B14F-4D97-AF65-F5344CB8AC3E}">
        <p14:creationId xmlns:p14="http://schemas.microsoft.com/office/powerpoint/2010/main" val="2793862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940526"/>
            <a:ext cx="8903643" cy="836022"/>
          </a:xfrm>
        </p:spPr>
        <p:txBody>
          <a:bodyPr>
            <a:noAutofit/>
          </a:bodyPr>
          <a:lstStyle/>
          <a:p>
            <a:r>
              <a:rPr lang="el-GR" sz="3600" b="1" dirty="0"/>
              <a:t>ΠΑΡΕΜΒΑΣΕΙΣ ΙΙ </a:t>
            </a:r>
            <a:r>
              <a:rPr lang="el-GR" sz="4000" dirty="0"/>
              <a:t>ΈΦΗΒΟΙ 12-16 </a:t>
            </a:r>
            <a:endParaRPr lang="en-US" sz="4400" dirty="0">
              <a:solidFill>
                <a:schemeClr val="tx1"/>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437043" y="-1"/>
            <a:ext cx="2754958" cy="2233750"/>
          </a:xfrm>
        </p:spPr>
      </p:pic>
      <p:sp>
        <p:nvSpPr>
          <p:cNvPr id="3" name="Θέση περιεχομένου 2">
            <a:extLst>
              <a:ext uri="{FF2B5EF4-FFF2-40B4-BE49-F238E27FC236}">
                <a16:creationId xmlns:a16="http://schemas.microsoft.com/office/drawing/2014/main" id="{CB32D2E4-B7AB-EAB6-D836-F4F167ED4D5C}"/>
              </a:ext>
            </a:extLst>
          </p:cNvPr>
          <p:cNvSpPr txBox="1">
            <a:spLocks/>
          </p:cNvSpPr>
          <p:nvPr/>
        </p:nvSpPr>
        <p:spPr>
          <a:xfrm>
            <a:off x="319314" y="2233748"/>
            <a:ext cx="11756571" cy="3818059"/>
          </a:xfrm>
          <a:prstGeom prst="rect">
            <a:avLst/>
          </a:prstGeom>
        </p:spPr>
        <p:txBody>
          <a:bodyPr vert="horz" lIns="0" tIns="45720" rIns="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spcBef>
                <a:spcPts val="0"/>
              </a:spcBef>
              <a:spcAft>
                <a:spcPts val="1200"/>
              </a:spcAft>
              <a:buFont typeface="Wingdings" panose="05000000000000000000" pitchFamily="2" charset="2"/>
              <a:buChar char="Ø"/>
            </a:pPr>
            <a:r>
              <a:rPr lang="el-GR" dirty="0">
                <a:latin typeface="Aptos" panose="020B0004020202020204" pitchFamily="34" charset="0"/>
                <a:ea typeface="Calibri" panose="020F0502020204030204" pitchFamily="34" charset="0"/>
                <a:cs typeface="Arial" panose="020B0604020202020204" pitchFamily="34" charset="0"/>
              </a:rPr>
              <a:t>25 μαθητές σε Εργαστήρια Ψυχικής Ενδυνάμωσης Εφήβων, παρέμβαση σε 2 τμήματα Τεχνικής Σχολής Πάφου</a:t>
            </a:r>
          </a:p>
          <a:p>
            <a:pPr>
              <a:lnSpc>
                <a:spcPct val="100000"/>
              </a:lnSpc>
              <a:spcBef>
                <a:spcPts val="0"/>
              </a:spcBef>
              <a:spcAft>
                <a:spcPts val="1200"/>
              </a:spcAft>
              <a:buFont typeface="Wingdings" panose="05000000000000000000" pitchFamily="2" charset="2"/>
              <a:buChar char="Ø"/>
            </a:pPr>
            <a:endParaRPr lang="el-GR" dirty="0">
              <a:latin typeface="Aptos" panose="020B0004020202020204" pitchFamily="34" charset="0"/>
              <a:ea typeface="Calibri" panose="020F0502020204030204" pitchFamily="34" charset="0"/>
              <a:cs typeface="Arial" panose="020B0604020202020204" pitchFamily="34" charset="0"/>
            </a:endParaRPr>
          </a:p>
          <a:p>
            <a:pPr>
              <a:lnSpc>
                <a:spcPct val="100000"/>
              </a:lnSpc>
              <a:spcBef>
                <a:spcPts val="0"/>
              </a:spcBef>
              <a:spcAft>
                <a:spcPts val="1200"/>
              </a:spcAft>
              <a:buFont typeface="Wingdings" panose="05000000000000000000" pitchFamily="2" charset="2"/>
              <a:buChar char="Ø"/>
            </a:pPr>
            <a:r>
              <a:rPr lang="el-GR" dirty="0">
                <a:latin typeface="Aptos" panose="020B0004020202020204" pitchFamily="34" charset="0"/>
                <a:ea typeface="Calibri" panose="020F0502020204030204" pitchFamily="34" charset="0"/>
                <a:cs typeface="Arial" panose="020B0604020202020204" pitchFamily="34" charset="0"/>
              </a:rPr>
              <a:t>3 έφηβοι σε Ατομική Συμβουλευτική Υποστήριξη</a:t>
            </a:r>
          </a:p>
          <a:p>
            <a:pPr lvl="1">
              <a:lnSpc>
                <a:spcPct val="100000"/>
              </a:lnSpc>
              <a:spcBef>
                <a:spcPts val="0"/>
              </a:spcBef>
              <a:spcAft>
                <a:spcPts val="1200"/>
              </a:spcAft>
            </a:pPr>
            <a:r>
              <a:rPr lang="el-GR" dirty="0">
                <a:latin typeface="Aptos" panose="020B0004020202020204" pitchFamily="34" charset="0"/>
                <a:ea typeface="Calibri" panose="020F0502020204030204" pitchFamily="34" charset="0"/>
                <a:cs typeface="Arial" panose="020B0604020202020204" pitchFamily="34" charset="0"/>
              </a:rPr>
              <a:t>1 γονέας του ενός εφήβου σε Συμβουλευτική Υποστήριξη</a:t>
            </a:r>
          </a:p>
          <a:p>
            <a:pPr marL="457200" lvl="1" indent="0">
              <a:lnSpc>
                <a:spcPct val="100000"/>
              </a:lnSpc>
              <a:spcBef>
                <a:spcPts val="0"/>
              </a:spcBef>
              <a:spcAft>
                <a:spcPts val="1200"/>
              </a:spcAft>
              <a:buFont typeface="Calibri" pitchFamily="34" charset="0"/>
              <a:buNone/>
            </a:pPr>
            <a:endParaRPr lang="el-GR" dirty="0">
              <a:latin typeface="Aptos" panose="020B0004020202020204" pitchFamily="34" charset="0"/>
              <a:ea typeface="Calibri" panose="020F0502020204030204" pitchFamily="34" charset="0"/>
              <a:cs typeface="Arial" panose="020B0604020202020204" pitchFamily="34" charset="0"/>
            </a:endParaRPr>
          </a:p>
          <a:p>
            <a:pPr>
              <a:lnSpc>
                <a:spcPct val="100000"/>
              </a:lnSpc>
              <a:spcBef>
                <a:spcPts val="0"/>
              </a:spcBef>
              <a:spcAft>
                <a:spcPts val="1200"/>
              </a:spcAft>
              <a:buFont typeface="Wingdings" panose="05000000000000000000" pitchFamily="2" charset="2"/>
              <a:buChar char="Ø"/>
            </a:pPr>
            <a:r>
              <a:rPr lang="el-GR" dirty="0">
                <a:latin typeface="Aptos" panose="020B0004020202020204" pitchFamily="34" charset="0"/>
                <a:ea typeface="Calibri" panose="020F0502020204030204" pitchFamily="34" charset="0"/>
                <a:cs typeface="Arial" panose="020B0604020202020204" pitchFamily="34" charset="0"/>
              </a:rPr>
              <a:t>11 Μέντορες-Εκπαιδευτικοί </a:t>
            </a:r>
          </a:p>
          <a:p>
            <a:pPr lvl="1">
              <a:lnSpc>
                <a:spcPct val="100000"/>
              </a:lnSpc>
              <a:spcBef>
                <a:spcPts val="0"/>
              </a:spcBef>
              <a:spcAft>
                <a:spcPts val="1200"/>
              </a:spcAft>
            </a:pPr>
            <a:r>
              <a:rPr lang="el-GR" dirty="0">
                <a:latin typeface="Aptos" panose="020B0004020202020204" pitchFamily="34" charset="0"/>
                <a:ea typeface="Calibri" panose="020F0502020204030204" pitchFamily="34" charset="0"/>
                <a:cs typeface="Arial" panose="020B0604020202020204" pitchFamily="34" charset="0"/>
              </a:rPr>
              <a:t>Εκπαίδευση σε ομαδικό επίπεδο (σε δύο φάσης)</a:t>
            </a:r>
          </a:p>
          <a:p>
            <a:pPr lvl="1">
              <a:lnSpc>
                <a:spcPct val="100000"/>
              </a:lnSpc>
              <a:spcBef>
                <a:spcPts val="0"/>
              </a:spcBef>
              <a:spcAft>
                <a:spcPts val="1200"/>
              </a:spcAft>
            </a:pPr>
            <a:r>
              <a:rPr lang="el-GR" dirty="0">
                <a:latin typeface="Aptos" panose="020B0004020202020204" pitchFamily="34" charset="0"/>
                <a:ea typeface="Calibri" panose="020F0502020204030204" pitchFamily="34" charset="0"/>
                <a:cs typeface="Arial" panose="020B0604020202020204" pitchFamily="34" charset="0"/>
              </a:rPr>
              <a:t>Σύνδεση Μεντόρων-Εφήβων &amp; συνεχή υποστήριξη από ΣΕΑ</a:t>
            </a:r>
          </a:p>
          <a:p>
            <a:pPr lvl="1">
              <a:lnSpc>
                <a:spcPct val="100000"/>
              </a:lnSpc>
              <a:spcBef>
                <a:spcPts val="0"/>
              </a:spcBef>
              <a:spcAft>
                <a:spcPts val="1200"/>
              </a:spcAft>
            </a:pPr>
            <a:r>
              <a:rPr lang="el-GR" dirty="0">
                <a:latin typeface="Aptos" panose="020B0004020202020204" pitchFamily="34" charset="0"/>
                <a:ea typeface="Calibri" panose="020F0502020204030204" pitchFamily="34" charset="0"/>
                <a:cs typeface="Arial" panose="020B0604020202020204" pitchFamily="34" charset="0"/>
              </a:rPr>
              <a:t>Ατομική υποστήριξη σε μηνιαία βάση ή/και όποτε το χρειάστηκαν</a:t>
            </a:r>
          </a:p>
          <a:p>
            <a:pPr lvl="1">
              <a:lnSpc>
                <a:spcPct val="100000"/>
              </a:lnSpc>
              <a:spcBef>
                <a:spcPts val="0"/>
              </a:spcBef>
              <a:spcAft>
                <a:spcPts val="1200"/>
              </a:spcAft>
            </a:pPr>
            <a:r>
              <a:rPr lang="el-GR" dirty="0">
                <a:latin typeface="Aptos" panose="020B0004020202020204" pitchFamily="34" charset="0"/>
                <a:ea typeface="Calibri" panose="020F0502020204030204" pitchFamily="34" charset="0"/>
                <a:cs typeface="Arial" panose="020B0604020202020204" pitchFamily="34" charset="0"/>
              </a:rPr>
              <a:t>Αξιολόγηση </a:t>
            </a:r>
          </a:p>
        </p:txBody>
      </p:sp>
    </p:spTree>
    <p:extLst>
      <p:ext uri="{BB962C8B-B14F-4D97-AF65-F5344CB8AC3E}">
        <p14:creationId xmlns:p14="http://schemas.microsoft.com/office/powerpoint/2010/main" val="2281250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940526"/>
            <a:ext cx="8903643" cy="836022"/>
          </a:xfrm>
        </p:spPr>
        <p:txBody>
          <a:bodyPr>
            <a:noAutofit/>
          </a:bodyPr>
          <a:lstStyle/>
          <a:p>
            <a:r>
              <a:rPr lang="el-GR" sz="3600" dirty="0"/>
              <a:t>ΠΑΡΕΜΒΑΣΕΙΣ </a:t>
            </a:r>
            <a:r>
              <a:rPr lang="el-GR" sz="3600" b="1" dirty="0"/>
              <a:t>ΙΙΙ</a:t>
            </a:r>
            <a:r>
              <a:rPr lang="el-GR" sz="3600" dirty="0"/>
              <a:t> ΓΟΝΕΙΣ </a:t>
            </a:r>
            <a:endParaRPr lang="en-US" sz="4400" dirty="0">
              <a:solidFill>
                <a:schemeClr val="tx1"/>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437043" y="-1"/>
            <a:ext cx="2754958" cy="2233750"/>
          </a:xfrm>
        </p:spPr>
      </p:pic>
      <p:sp>
        <p:nvSpPr>
          <p:cNvPr id="5" name="Θέση περιεχομένου 2">
            <a:extLst>
              <a:ext uri="{FF2B5EF4-FFF2-40B4-BE49-F238E27FC236}">
                <a16:creationId xmlns:a16="http://schemas.microsoft.com/office/drawing/2014/main" id="{41DF1F88-1762-B1A9-5176-5F879EF854D4}"/>
              </a:ext>
            </a:extLst>
          </p:cNvPr>
          <p:cNvSpPr txBox="1">
            <a:spLocks/>
          </p:cNvSpPr>
          <p:nvPr/>
        </p:nvSpPr>
        <p:spPr>
          <a:xfrm>
            <a:off x="1314994" y="2293256"/>
            <a:ext cx="8206377" cy="3381179"/>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spcBef>
                <a:spcPts val="0"/>
              </a:spcBef>
              <a:spcAft>
                <a:spcPts val="1200"/>
              </a:spcAft>
              <a:buFont typeface="Wingdings" panose="05000000000000000000" pitchFamily="2" charset="2"/>
              <a:buChar char="Ø"/>
            </a:pPr>
            <a:r>
              <a:rPr lang="el-GR" dirty="0">
                <a:latin typeface="Aptos" panose="020B0004020202020204" pitchFamily="34" charset="0"/>
                <a:ea typeface="Calibri" panose="020F0502020204030204" pitchFamily="34" charset="0"/>
                <a:cs typeface="Arial" panose="020B0604020202020204" pitchFamily="34" charset="0"/>
              </a:rPr>
              <a:t>2 Ομάδες Γονέων </a:t>
            </a:r>
          </a:p>
          <a:p>
            <a:pPr>
              <a:lnSpc>
                <a:spcPct val="100000"/>
              </a:lnSpc>
              <a:spcBef>
                <a:spcPts val="0"/>
              </a:spcBef>
              <a:spcAft>
                <a:spcPts val="1200"/>
              </a:spcAft>
              <a:buFont typeface="Wingdings" panose="05000000000000000000" pitchFamily="2" charset="2"/>
              <a:buChar char="Ø"/>
            </a:pPr>
            <a:endParaRPr lang="el-GR" dirty="0">
              <a:latin typeface="Aptos" panose="020B0004020202020204" pitchFamily="34" charset="0"/>
              <a:ea typeface="Calibri" panose="020F0502020204030204" pitchFamily="34" charset="0"/>
              <a:cs typeface="Arial" panose="020B0604020202020204" pitchFamily="34" charset="0"/>
            </a:endParaRPr>
          </a:p>
          <a:p>
            <a:pPr>
              <a:lnSpc>
                <a:spcPct val="100000"/>
              </a:lnSpc>
              <a:spcBef>
                <a:spcPts val="0"/>
              </a:spcBef>
              <a:spcAft>
                <a:spcPts val="1200"/>
              </a:spcAft>
              <a:buFont typeface="Wingdings" panose="05000000000000000000" pitchFamily="2" charset="2"/>
              <a:buChar char="Ø"/>
            </a:pPr>
            <a:r>
              <a:rPr lang="el-GR" dirty="0">
                <a:latin typeface="Aptos" panose="020B0004020202020204" pitchFamily="34" charset="0"/>
                <a:ea typeface="Calibri" panose="020F0502020204030204" pitchFamily="34" charset="0"/>
                <a:cs typeface="Arial" panose="020B0604020202020204" pitchFamily="34" charset="0"/>
              </a:rPr>
              <a:t>10 Γονείς &amp; 1 Ζευγάρι/Γονέων σε Συμβουλευτική Υποστήριξη </a:t>
            </a:r>
          </a:p>
          <a:p>
            <a:pPr lvl="1">
              <a:lnSpc>
                <a:spcPct val="100000"/>
              </a:lnSpc>
              <a:spcBef>
                <a:spcPts val="0"/>
              </a:spcBef>
              <a:spcAft>
                <a:spcPts val="1200"/>
              </a:spcAft>
            </a:pPr>
            <a:r>
              <a:rPr lang="el-GR" dirty="0">
                <a:latin typeface="Aptos" panose="020B0004020202020204" pitchFamily="34" charset="0"/>
                <a:ea typeface="Calibri" panose="020F0502020204030204" pitchFamily="34" charset="0"/>
                <a:cs typeface="Arial" panose="020B0604020202020204" pitchFamily="34" charset="0"/>
              </a:rPr>
              <a:t>1 γονέας ενός εφήβου σε Συμβουλευτική Υποστήριξη</a:t>
            </a:r>
          </a:p>
          <a:p>
            <a:pPr lvl="1" indent="-685800">
              <a:lnSpc>
                <a:spcPct val="100000"/>
              </a:lnSpc>
              <a:spcBef>
                <a:spcPts val="0"/>
              </a:spcBef>
              <a:spcAft>
                <a:spcPts val="1200"/>
              </a:spcAft>
            </a:pPr>
            <a:endParaRPr lang="el-GR" dirty="0">
              <a:latin typeface="Aptos" panose="020B0004020202020204" pitchFamily="34" charset="0"/>
              <a:ea typeface="Calibri" panose="020F0502020204030204" pitchFamily="34" charset="0"/>
              <a:cs typeface="Arial" panose="020B0604020202020204" pitchFamily="34" charset="0"/>
            </a:endParaRPr>
          </a:p>
          <a:p>
            <a:pPr marL="285750" lvl="1" indent="-285750">
              <a:lnSpc>
                <a:spcPct val="100000"/>
              </a:lnSpc>
              <a:spcBef>
                <a:spcPts val="0"/>
              </a:spcBef>
              <a:spcAft>
                <a:spcPts val="1200"/>
              </a:spcAft>
              <a:buFont typeface="Wingdings" panose="05000000000000000000" pitchFamily="2" charset="2"/>
              <a:buChar char="Ø"/>
            </a:pPr>
            <a:r>
              <a:rPr lang="el-GR" dirty="0">
                <a:latin typeface="Aptos" panose="020B0004020202020204" pitchFamily="34" charset="0"/>
                <a:ea typeface="Calibri" panose="020F0502020204030204" pitchFamily="34" charset="0"/>
                <a:cs typeface="Arial" panose="020B0604020202020204" pitchFamily="34" charset="0"/>
              </a:rPr>
              <a:t>Παράλληλη Φύλαξη Παιδιών για διευκόλυνση των Γονέων κατά τη διάρκεια των παραπάνω υπηρεσιών</a:t>
            </a:r>
          </a:p>
        </p:txBody>
      </p:sp>
    </p:spTree>
    <p:extLst>
      <p:ext uri="{BB962C8B-B14F-4D97-AF65-F5344CB8AC3E}">
        <p14:creationId xmlns:p14="http://schemas.microsoft.com/office/powerpoint/2010/main" val="820820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940526"/>
            <a:ext cx="8903643" cy="836022"/>
          </a:xfrm>
        </p:spPr>
        <p:txBody>
          <a:bodyPr>
            <a:noAutofit/>
          </a:bodyPr>
          <a:lstStyle/>
          <a:p>
            <a:r>
              <a:rPr lang="el-GR" sz="3600" b="1" dirty="0"/>
              <a:t>Αξιολόγηση Προγράμματος </a:t>
            </a:r>
            <a:r>
              <a:rPr lang="el-GR" sz="3600" dirty="0">
                <a:solidFill>
                  <a:schemeClr val="tx1"/>
                </a:solidFill>
              </a:rPr>
              <a:t>(υπό επεξεργασία)</a:t>
            </a:r>
            <a:endParaRPr lang="en-US" sz="3600" dirty="0">
              <a:solidFill>
                <a:schemeClr val="tx1"/>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437043" y="-1"/>
            <a:ext cx="2754958" cy="2233750"/>
          </a:xfrm>
        </p:spPr>
      </p:pic>
      <p:sp>
        <p:nvSpPr>
          <p:cNvPr id="3" name="Θέση περιεχομένου 2">
            <a:extLst>
              <a:ext uri="{FF2B5EF4-FFF2-40B4-BE49-F238E27FC236}">
                <a16:creationId xmlns:a16="http://schemas.microsoft.com/office/drawing/2014/main" id="{339D61CC-EF4B-16C3-E563-C0F1697C613D}"/>
              </a:ext>
            </a:extLst>
          </p:cNvPr>
          <p:cNvSpPr txBox="1">
            <a:spLocks/>
          </p:cNvSpPr>
          <p:nvPr/>
        </p:nvSpPr>
        <p:spPr>
          <a:xfrm>
            <a:off x="1182915" y="2233748"/>
            <a:ext cx="8570686" cy="3818059"/>
          </a:xfrm>
          <a:prstGeom prst="rect">
            <a:avLst/>
          </a:prstGeom>
        </p:spPr>
        <p:txBody>
          <a:bodyPr vert="horz" lIns="0" tIns="45720" rIns="0" bIns="45720" rtlCol="0">
            <a:normAutofit fontScale="85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l-GR" b="1" dirty="0"/>
              <a:t>Παιδιά 6-11 ετών </a:t>
            </a:r>
          </a:p>
          <a:p>
            <a:pPr lvl="1"/>
            <a:r>
              <a:rPr lang="el-GR" dirty="0"/>
              <a:t>ΑΞΙΟΛΟΓΗΣΗ ΑΠΟ ΓΟΝΕΙΣ</a:t>
            </a:r>
          </a:p>
          <a:p>
            <a:r>
              <a:rPr lang="el-GR" b="1" dirty="0"/>
              <a:t>Μαθητές 6-11 ετών </a:t>
            </a:r>
          </a:p>
          <a:p>
            <a:pPr lvl="1"/>
            <a:r>
              <a:rPr lang="el-GR" dirty="0"/>
              <a:t>ΑΞΙΟΛΟΓΗΣΗ ΑΠΌ ΔΑΣΚΑΛΟΥΣ σε δύο επίπεδα: </a:t>
            </a:r>
          </a:p>
          <a:p>
            <a:pPr marL="457200" lvl="1" indent="0">
              <a:buFont typeface="Calibri" pitchFamily="34" charset="0"/>
              <a:buNone/>
            </a:pPr>
            <a:r>
              <a:rPr lang="el-GR" dirty="0"/>
              <a:t>α. για τους μαθητές και β. για τους εκπαιδευτικούς</a:t>
            </a:r>
          </a:p>
          <a:p>
            <a:r>
              <a:rPr lang="el-GR" b="1" dirty="0"/>
              <a:t>Μαθητές 12-15 ετών</a:t>
            </a:r>
          </a:p>
          <a:p>
            <a:pPr lvl="1"/>
            <a:r>
              <a:rPr lang="el-GR" sz="2000" dirty="0"/>
              <a:t>Άμεσα από τους εφήβους (!)</a:t>
            </a:r>
          </a:p>
          <a:p>
            <a:pPr marL="282575" lvl="1" indent="-282575"/>
            <a:r>
              <a:rPr lang="el-GR" sz="2000" b="1" dirty="0"/>
              <a:t>Μέντορες </a:t>
            </a:r>
            <a:r>
              <a:rPr lang="el-GR" sz="2000" dirty="0"/>
              <a:t> </a:t>
            </a:r>
          </a:p>
          <a:p>
            <a:pPr marL="739775" lvl="2" indent="-282575"/>
            <a:r>
              <a:rPr lang="el-GR" sz="1800" dirty="0"/>
              <a:t>Εκπαιδευτικοί Μέντορες</a:t>
            </a:r>
          </a:p>
          <a:p>
            <a:pPr marL="739775" lvl="2" indent="-282575"/>
            <a:r>
              <a:rPr lang="el-GR" sz="1800" dirty="0"/>
              <a:t>Μαθητές του </a:t>
            </a:r>
            <a:r>
              <a:rPr lang="el-GR" sz="1800" dirty="0" err="1"/>
              <a:t>Μεντορισμού</a:t>
            </a:r>
            <a:r>
              <a:rPr lang="el-GR" sz="1800" dirty="0"/>
              <a:t> (!)</a:t>
            </a:r>
          </a:p>
          <a:p>
            <a:r>
              <a:rPr lang="el-GR" b="1" dirty="0"/>
              <a:t>Γονείς </a:t>
            </a:r>
          </a:p>
          <a:p>
            <a:pPr lvl="1"/>
            <a:r>
              <a:rPr lang="el-GR" dirty="0"/>
              <a:t>Ομάδα Γονέων </a:t>
            </a:r>
          </a:p>
          <a:p>
            <a:pPr lvl="1"/>
            <a:r>
              <a:rPr lang="el-GR" dirty="0"/>
              <a:t>Συμβουλευτική </a:t>
            </a:r>
          </a:p>
          <a:p>
            <a:pPr marL="0" indent="0">
              <a:buFont typeface="Calibri" panose="020F0502020204030204" pitchFamily="34" charset="0"/>
              <a:buNone/>
            </a:pPr>
            <a:endParaRPr lang="el-GR" dirty="0"/>
          </a:p>
        </p:txBody>
      </p:sp>
    </p:spTree>
    <p:extLst>
      <p:ext uri="{BB962C8B-B14F-4D97-AF65-F5344CB8AC3E}">
        <p14:creationId xmlns:p14="http://schemas.microsoft.com/office/powerpoint/2010/main" val="3768979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940526"/>
            <a:ext cx="8339763" cy="836022"/>
          </a:xfrm>
          <a:solidFill>
            <a:srgbClr val="FFC000"/>
          </a:solidFill>
        </p:spPr>
        <p:txBody>
          <a:bodyPr>
            <a:noAutofit/>
          </a:bodyPr>
          <a:lstStyle/>
          <a:p>
            <a:pPr algn="ctr"/>
            <a:r>
              <a:rPr lang="el-GR" sz="4400" b="1" dirty="0"/>
              <a:t>ΣΥΜΠΛΕΥΣΗ σε αριθμούς</a:t>
            </a:r>
            <a:endParaRPr lang="en-US" sz="4400" dirty="0">
              <a:solidFill>
                <a:schemeClr val="tx1"/>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437043" y="-1"/>
            <a:ext cx="2754958" cy="2233750"/>
          </a:xfrm>
        </p:spPr>
      </p:pic>
      <p:sp>
        <p:nvSpPr>
          <p:cNvPr id="5" name="Θέση περιεχομένου 2">
            <a:extLst>
              <a:ext uri="{FF2B5EF4-FFF2-40B4-BE49-F238E27FC236}">
                <a16:creationId xmlns:a16="http://schemas.microsoft.com/office/drawing/2014/main" id="{997AF3B7-7B60-4E47-9A41-73708F3003B4}"/>
              </a:ext>
            </a:extLst>
          </p:cNvPr>
          <p:cNvSpPr txBox="1">
            <a:spLocks/>
          </p:cNvSpPr>
          <p:nvPr/>
        </p:nvSpPr>
        <p:spPr>
          <a:xfrm>
            <a:off x="1030515" y="1995714"/>
            <a:ext cx="9942285" cy="379548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l-GR" b="1" dirty="0"/>
          </a:p>
          <a:p>
            <a:pPr marL="0" indent="0">
              <a:buFont typeface="Calibri" panose="020F0502020204030204" pitchFamily="34" charset="0"/>
              <a:buNone/>
            </a:pPr>
            <a:endParaRPr lang="el-GR" b="1" dirty="0">
              <a:highlight>
                <a:srgbClr val="FFFF00"/>
              </a:highlight>
            </a:endParaRPr>
          </a:p>
          <a:p>
            <a:pPr marL="0" indent="0">
              <a:buFont typeface="Calibri" panose="020F0502020204030204" pitchFamily="34" charset="0"/>
              <a:buNone/>
            </a:pPr>
            <a:endParaRPr lang="el-GR" dirty="0"/>
          </a:p>
        </p:txBody>
      </p:sp>
      <p:graphicFrame>
        <p:nvGraphicFramePr>
          <p:cNvPr id="15" name="Πίνακας 14">
            <a:extLst>
              <a:ext uri="{FF2B5EF4-FFF2-40B4-BE49-F238E27FC236}">
                <a16:creationId xmlns:a16="http://schemas.microsoft.com/office/drawing/2014/main" id="{DAD94A32-ED90-1D18-87ED-04C6E0A3D601}"/>
              </a:ext>
            </a:extLst>
          </p:cNvPr>
          <p:cNvGraphicFramePr>
            <a:graphicFrameLocks noGrp="1"/>
          </p:cNvGraphicFramePr>
          <p:nvPr/>
        </p:nvGraphicFramePr>
        <p:xfrm>
          <a:off x="848251" y="1995714"/>
          <a:ext cx="8837820" cy="4333240"/>
        </p:xfrm>
        <a:graphic>
          <a:graphicData uri="http://schemas.openxmlformats.org/drawingml/2006/table">
            <a:tbl>
              <a:tblPr firstRow="1" bandRow="1">
                <a:tableStyleId>{5C22544A-7EE6-4342-B048-85BDC9FD1C3A}</a:tableStyleId>
              </a:tblPr>
              <a:tblGrid>
                <a:gridCol w="5032901">
                  <a:extLst>
                    <a:ext uri="{9D8B030D-6E8A-4147-A177-3AD203B41FA5}">
                      <a16:colId xmlns:a16="http://schemas.microsoft.com/office/drawing/2014/main" val="2441262674"/>
                    </a:ext>
                  </a:extLst>
                </a:gridCol>
                <a:gridCol w="2753928">
                  <a:extLst>
                    <a:ext uri="{9D8B030D-6E8A-4147-A177-3AD203B41FA5}">
                      <a16:colId xmlns:a16="http://schemas.microsoft.com/office/drawing/2014/main" val="973606903"/>
                    </a:ext>
                  </a:extLst>
                </a:gridCol>
                <a:gridCol w="1050991">
                  <a:extLst>
                    <a:ext uri="{9D8B030D-6E8A-4147-A177-3AD203B41FA5}">
                      <a16:colId xmlns:a16="http://schemas.microsoft.com/office/drawing/2014/main" val="2186550140"/>
                    </a:ext>
                  </a:extLst>
                </a:gridCol>
              </a:tblGrid>
              <a:tr h="370840">
                <a:tc>
                  <a:txBody>
                    <a:bodyPr/>
                    <a:lstStyle/>
                    <a:p>
                      <a:r>
                        <a:rPr lang="el-GR" dirty="0"/>
                        <a:t>ΑΡΧΙΚΗ ΕΚΤΙΜΗΣΗ</a:t>
                      </a:r>
                    </a:p>
                  </a:txBody>
                  <a:tcPr/>
                </a:tc>
                <a:tc>
                  <a:txBody>
                    <a:bodyPr/>
                    <a:lstStyle/>
                    <a:p>
                      <a:r>
                        <a:rPr lang="el-GR" dirty="0"/>
                        <a:t>ΠΡΟΣΕΓΓΙΣΤΗΚΑΝ</a:t>
                      </a:r>
                    </a:p>
                  </a:txBody>
                  <a:tcPr/>
                </a:tc>
                <a:tc>
                  <a:txBody>
                    <a:bodyPr/>
                    <a:lstStyle/>
                    <a:p>
                      <a:endParaRPr lang="el-GR"/>
                    </a:p>
                  </a:txBody>
                  <a:tcPr/>
                </a:tc>
                <a:extLst>
                  <a:ext uri="{0D108BD9-81ED-4DB2-BD59-A6C34878D82A}">
                    <a16:rowId xmlns:a16="http://schemas.microsoft.com/office/drawing/2014/main" val="1765523001"/>
                  </a:ext>
                </a:extLst>
              </a:tr>
              <a:tr h="370840">
                <a:tc>
                  <a:txBody>
                    <a:bodyPr/>
                    <a:lstStyle/>
                    <a:p>
                      <a:r>
                        <a:rPr lang="el-GR" dirty="0"/>
                        <a:t>3 Ομάδες Παιδιών σε Σχολεία (65 άτομα)</a:t>
                      </a:r>
                    </a:p>
                  </a:txBody>
                  <a:tcPr/>
                </a:tc>
                <a:tc>
                  <a:txBody>
                    <a:bodyPr/>
                    <a:lstStyle/>
                    <a:p>
                      <a:r>
                        <a:rPr lang="el-GR" dirty="0"/>
                        <a:t>7 Ομάδες (148 άτομα) </a:t>
                      </a:r>
                    </a:p>
                  </a:txBody>
                  <a:tcPr/>
                </a:tc>
                <a:tc>
                  <a:txBody>
                    <a:bodyPr/>
                    <a:lstStyle/>
                    <a:p>
                      <a:pPr algn="r"/>
                      <a:r>
                        <a:rPr lang="el-GR" dirty="0">
                          <a:solidFill>
                            <a:srgbClr val="FF0000"/>
                          </a:solidFill>
                        </a:rPr>
                        <a:t>+ 83</a:t>
                      </a:r>
                    </a:p>
                  </a:txBody>
                  <a:tcPr/>
                </a:tc>
                <a:extLst>
                  <a:ext uri="{0D108BD9-81ED-4DB2-BD59-A6C34878D82A}">
                    <a16:rowId xmlns:a16="http://schemas.microsoft.com/office/drawing/2014/main" val="1157181354"/>
                  </a:ext>
                </a:extLst>
              </a:tr>
              <a:tr h="370840">
                <a:tc>
                  <a:txBody>
                    <a:bodyPr/>
                    <a:lstStyle/>
                    <a:p>
                      <a:r>
                        <a:rPr lang="el-GR" dirty="0"/>
                        <a:t>2 Ομάδες Παιδιών στην κοινότητα (15 άτομα)</a:t>
                      </a:r>
                    </a:p>
                  </a:txBody>
                  <a:tcPr/>
                </a:tc>
                <a:tc>
                  <a:txBody>
                    <a:bodyPr/>
                    <a:lstStyle/>
                    <a:p>
                      <a:r>
                        <a:rPr lang="el-GR" dirty="0"/>
                        <a:t>2 Ομάδες (25 άτομα)</a:t>
                      </a:r>
                    </a:p>
                  </a:txBody>
                  <a:tcPr/>
                </a:tc>
                <a:tc>
                  <a:txBody>
                    <a:bodyPr/>
                    <a:lstStyle/>
                    <a:p>
                      <a:pPr algn="r"/>
                      <a:r>
                        <a:rPr lang="el-GR" dirty="0">
                          <a:solidFill>
                            <a:srgbClr val="FF0000"/>
                          </a:solidFill>
                        </a:rPr>
                        <a:t>+ 15</a:t>
                      </a:r>
                    </a:p>
                  </a:txBody>
                  <a:tcPr/>
                </a:tc>
                <a:extLst>
                  <a:ext uri="{0D108BD9-81ED-4DB2-BD59-A6C34878D82A}">
                    <a16:rowId xmlns:a16="http://schemas.microsoft.com/office/drawing/2014/main" val="3813244260"/>
                  </a:ext>
                </a:extLst>
              </a:tr>
              <a:tr h="370840">
                <a:tc>
                  <a:txBody>
                    <a:bodyPr/>
                    <a:lstStyle/>
                    <a:p>
                      <a:r>
                        <a:rPr lang="el-GR" dirty="0"/>
                        <a:t>2 Ομάδες Εφήβων σε Σχολεία (16-20 εφήβους)</a:t>
                      </a:r>
                    </a:p>
                  </a:txBody>
                  <a:tcPr/>
                </a:tc>
                <a:tc>
                  <a:txBody>
                    <a:bodyPr/>
                    <a:lstStyle/>
                    <a:p>
                      <a:r>
                        <a:rPr lang="el-GR" dirty="0"/>
                        <a:t>2 Ομάδες (25 άτομα)</a:t>
                      </a:r>
                    </a:p>
                    <a:p>
                      <a:r>
                        <a:rPr lang="el-GR" dirty="0"/>
                        <a:t>Συμβουλευτική (3 άτομα)</a:t>
                      </a:r>
                    </a:p>
                  </a:txBody>
                  <a:tcPr/>
                </a:tc>
                <a:tc>
                  <a:txBody>
                    <a:bodyPr/>
                    <a:lstStyle/>
                    <a:p>
                      <a:pPr algn="r"/>
                      <a:r>
                        <a:rPr lang="el-GR" dirty="0">
                          <a:solidFill>
                            <a:srgbClr val="FF0000"/>
                          </a:solidFill>
                        </a:rPr>
                        <a:t>+   5</a:t>
                      </a:r>
                    </a:p>
                    <a:p>
                      <a:pPr algn="r"/>
                      <a:r>
                        <a:rPr lang="el-GR" dirty="0">
                          <a:solidFill>
                            <a:srgbClr val="FF0000"/>
                          </a:solidFill>
                        </a:rPr>
                        <a:t>+   3</a:t>
                      </a:r>
                    </a:p>
                  </a:txBody>
                  <a:tcPr/>
                </a:tc>
                <a:extLst>
                  <a:ext uri="{0D108BD9-81ED-4DB2-BD59-A6C34878D82A}">
                    <a16:rowId xmlns:a16="http://schemas.microsoft.com/office/drawing/2014/main" val="3751408254"/>
                  </a:ext>
                </a:extLst>
              </a:tr>
              <a:tr h="370840">
                <a:tc>
                  <a:txBody>
                    <a:bodyPr/>
                    <a:lstStyle/>
                    <a:p>
                      <a:r>
                        <a:rPr lang="el-GR" dirty="0"/>
                        <a:t>Μέντορες (20 εκπαιδευτικοί)</a:t>
                      </a:r>
                    </a:p>
                  </a:txBody>
                  <a:tcPr/>
                </a:tc>
                <a:tc>
                  <a:txBody>
                    <a:bodyPr/>
                    <a:lstStyle/>
                    <a:p>
                      <a:r>
                        <a:rPr lang="el-GR" dirty="0"/>
                        <a:t>11 εκπαιδευτικοί</a:t>
                      </a:r>
                    </a:p>
                  </a:txBody>
                  <a:tcPr/>
                </a:tc>
                <a:tc>
                  <a:txBody>
                    <a:bodyPr/>
                    <a:lstStyle/>
                    <a:p>
                      <a:pPr algn="r"/>
                      <a:r>
                        <a:rPr lang="el-GR" dirty="0"/>
                        <a:t>-    9</a:t>
                      </a:r>
                    </a:p>
                  </a:txBody>
                  <a:tcPr/>
                </a:tc>
                <a:extLst>
                  <a:ext uri="{0D108BD9-81ED-4DB2-BD59-A6C34878D82A}">
                    <a16:rowId xmlns:a16="http://schemas.microsoft.com/office/drawing/2014/main" val="2976272957"/>
                  </a:ext>
                </a:extLst>
              </a:tr>
              <a:tr h="370840">
                <a:tc>
                  <a:txBody>
                    <a:bodyPr/>
                    <a:lstStyle/>
                    <a:p>
                      <a:r>
                        <a:rPr lang="el-GR" dirty="0"/>
                        <a:t>Γονείς (30 άτομα)</a:t>
                      </a:r>
                    </a:p>
                  </a:txBody>
                  <a:tcPr/>
                </a:tc>
                <a:tc>
                  <a:txBody>
                    <a:bodyPr/>
                    <a:lstStyle/>
                    <a:p>
                      <a:r>
                        <a:rPr lang="el-GR" dirty="0"/>
                        <a:t>2 Ομάδες (20 άτομα)</a:t>
                      </a:r>
                    </a:p>
                    <a:p>
                      <a:r>
                        <a:rPr lang="el-GR" dirty="0"/>
                        <a:t>Συμβουλευτική (12 άτομα)</a:t>
                      </a:r>
                    </a:p>
                  </a:txBody>
                  <a:tcPr/>
                </a:tc>
                <a:tc>
                  <a:txBody>
                    <a:bodyPr/>
                    <a:lstStyle/>
                    <a:p>
                      <a:pPr algn="r"/>
                      <a:r>
                        <a:rPr lang="el-GR" dirty="0">
                          <a:solidFill>
                            <a:srgbClr val="FF0000"/>
                          </a:solidFill>
                        </a:rPr>
                        <a:t>+   2</a:t>
                      </a:r>
                    </a:p>
                  </a:txBody>
                  <a:tcPr/>
                </a:tc>
                <a:extLst>
                  <a:ext uri="{0D108BD9-81ED-4DB2-BD59-A6C34878D82A}">
                    <a16:rowId xmlns:a16="http://schemas.microsoft.com/office/drawing/2014/main" val="3016237895"/>
                  </a:ext>
                </a:extLst>
              </a:tr>
              <a:tr h="370840">
                <a:tc>
                  <a:txBody>
                    <a:bodyPr/>
                    <a:lstStyle/>
                    <a:p>
                      <a:r>
                        <a:rPr lang="el-GR" dirty="0"/>
                        <a:t>Ενισχυτική Διδασκαλία (15 άτομα)</a:t>
                      </a:r>
                    </a:p>
                  </a:txBody>
                  <a:tcPr/>
                </a:tc>
                <a:tc>
                  <a:txBody>
                    <a:bodyPr/>
                    <a:lstStyle/>
                    <a:p>
                      <a:r>
                        <a:rPr lang="el-GR" dirty="0"/>
                        <a:t>6 άτομα (100% αιτημάτων)</a:t>
                      </a:r>
                    </a:p>
                  </a:txBody>
                  <a:tcPr/>
                </a:tc>
                <a:tc>
                  <a:txBody>
                    <a:bodyPr/>
                    <a:lstStyle/>
                    <a:p>
                      <a:pPr algn="r"/>
                      <a:r>
                        <a:rPr lang="el-GR" dirty="0"/>
                        <a:t>-    9</a:t>
                      </a:r>
                    </a:p>
                  </a:txBody>
                  <a:tcPr/>
                </a:tc>
                <a:extLst>
                  <a:ext uri="{0D108BD9-81ED-4DB2-BD59-A6C34878D82A}">
                    <a16:rowId xmlns:a16="http://schemas.microsoft.com/office/drawing/2014/main" val="2636698055"/>
                  </a:ext>
                </a:extLst>
              </a:tr>
              <a:tr h="370840">
                <a:tc>
                  <a:txBody>
                    <a:bodyPr/>
                    <a:lstStyle/>
                    <a:p>
                      <a:r>
                        <a:rPr lang="el-GR" dirty="0"/>
                        <a:t>Δραστηριότητες ελεύθερου χρόνου (15 άτομα)</a:t>
                      </a:r>
                    </a:p>
                  </a:txBody>
                  <a:tcPr/>
                </a:tc>
                <a:tc>
                  <a:txBody>
                    <a:bodyPr/>
                    <a:lstStyle/>
                    <a:p>
                      <a:r>
                        <a:rPr lang="el-GR" dirty="0"/>
                        <a:t>6 άτομα (100% αιτημάτων)</a:t>
                      </a:r>
                    </a:p>
                  </a:txBody>
                  <a:tcPr/>
                </a:tc>
                <a:tc>
                  <a:txBody>
                    <a:bodyPr/>
                    <a:lstStyle/>
                    <a:p>
                      <a:pPr algn="r"/>
                      <a:r>
                        <a:rPr lang="el-GR" dirty="0"/>
                        <a:t>-    9</a:t>
                      </a:r>
                    </a:p>
                  </a:txBody>
                  <a:tcPr/>
                </a:tc>
                <a:extLst>
                  <a:ext uri="{0D108BD9-81ED-4DB2-BD59-A6C34878D82A}">
                    <a16:rowId xmlns:a16="http://schemas.microsoft.com/office/drawing/2014/main" val="3598331052"/>
                  </a:ext>
                </a:extLst>
              </a:tr>
              <a:tr h="370840">
                <a:tc>
                  <a:txBody>
                    <a:bodyPr/>
                    <a:lstStyle/>
                    <a:p>
                      <a:r>
                        <a:rPr lang="el-GR" dirty="0"/>
                        <a:t>Εκτός Προγραμματισμού: Ομάδα Μετάβασης</a:t>
                      </a:r>
                    </a:p>
                  </a:txBody>
                  <a:tcPr/>
                </a:tc>
                <a:tc>
                  <a:txBody>
                    <a:bodyPr/>
                    <a:lstStyle/>
                    <a:p>
                      <a:r>
                        <a:rPr lang="el-GR" dirty="0"/>
                        <a:t>10 άτομα</a:t>
                      </a:r>
                    </a:p>
                  </a:txBody>
                  <a:tcPr/>
                </a:tc>
                <a:tc>
                  <a:txBody>
                    <a:bodyPr/>
                    <a:lstStyle/>
                    <a:p>
                      <a:pPr algn="r"/>
                      <a:r>
                        <a:rPr lang="el-GR" dirty="0">
                          <a:solidFill>
                            <a:srgbClr val="FF0000"/>
                          </a:solidFill>
                        </a:rPr>
                        <a:t>+ 10</a:t>
                      </a:r>
                    </a:p>
                  </a:txBody>
                  <a:tcPr/>
                </a:tc>
                <a:extLst>
                  <a:ext uri="{0D108BD9-81ED-4DB2-BD59-A6C34878D82A}">
                    <a16:rowId xmlns:a16="http://schemas.microsoft.com/office/drawing/2014/main" val="1335455120"/>
                  </a:ext>
                </a:extLst>
              </a:tr>
              <a:tr h="370840">
                <a:tc>
                  <a:txBody>
                    <a:bodyPr/>
                    <a:lstStyle/>
                    <a:p>
                      <a:r>
                        <a:rPr lang="el-GR" dirty="0"/>
                        <a:t>150-180 άτομα συνολικά</a:t>
                      </a:r>
                    </a:p>
                  </a:txBody>
                  <a:tcPr/>
                </a:tc>
                <a:tc>
                  <a:txBody>
                    <a:bodyPr/>
                    <a:lstStyle/>
                    <a:p>
                      <a:r>
                        <a:rPr lang="el-GR" sz="2400" b="1" dirty="0"/>
                        <a:t>254 άτομα</a:t>
                      </a:r>
                    </a:p>
                  </a:txBody>
                  <a:tcPr/>
                </a:tc>
                <a:tc>
                  <a:txBody>
                    <a:bodyPr/>
                    <a:lstStyle/>
                    <a:p>
                      <a:pPr algn="r"/>
                      <a:r>
                        <a:rPr lang="el-GR" sz="2400" b="1" dirty="0">
                          <a:solidFill>
                            <a:srgbClr val="FF0000"/>
                          </a:solidFill>
                        </a:rPr>
                        <a:t>+ 66</a:t>
                      </a:r>
                    </a:p>
                  </a:txBody>
                  <a:tcPr/>
                </a:tc>
                <a:extLst>
                  <a:ext uri="{0D108BD9-81ED-4DB2-BD59-A6C34878D82A}">
                    <a16:rowId xmlns:a16="http://schemas.microsoft.com/office/drawing/2014/main" val="2309674518"/>
                  </a:ext>
                </a:extLst>
              </a:tr>
            </a:tbl>
          </a:graphicData>
        </a:graphic>
      </p:graphicFrame>
    </p:spTree>
    <p:extLst>
      <p:ext uri="{BB962C8B-B14F-4D97-AF65-F5344CB8AC3E}">
        <p14:creationId xmlns:p14="http://schemas.microsoft.com/office/powerpoint/2010/main" val="35683656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940526"/>
            <a:ext cx="8903643" cy="836022"/>
          </a:xfrm>
        </p:spPr>
        <p:txBody>
          <a:bodyPr>
            <a:noAutofit/>
          </a:bodyPr>
          <a:lstStyle/>
          <a:p>
            <a:r>
              <a:rPr lang="el-GR" sz="4400" b="1" dirty="0"/>
              <a:t>ΔΙΕΥΚΟΛΥΝΣΗ </a:t>
            </a:r>
            <a:endParaRPr lang="en-US" sz="4400" dirty="0">
              <a:solidFill>
                <a:schemeClr val="tx1"/>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437043" y="-1"/>
            <a:ext cx="2754958" cy="2233750"/>
          </a:xfrm>
        </p:spPr>
      </p:pic>
      <p:sp>
        <p:nvSpPr>
          <p:cNvPr id="3" name="Θέση περιεχομένου 2">
            <a:extLst>
              <a:ext uri="{FF2B5EF4-FFF2-40B4-BE49-F238E27FC236}">
                <a16:creationId xmlns:a16="http://schemas.microsoft.com/office/drawing/2014/main" id="{278926DB-4D91-1B56-2FE1-C999EBA4A265}"/>
              </a:ext>
            </a:extLst>
          </p:cNvPr>
          <p:cNvSpPr txBox="1">
            <a:spLocks/>
          </p:cNvSpPr>
          <p:nvPr/>
        </p:nvSpPr>
        <p:spPr>
          <a:xfrm>
            <a:off x="1065494" y="1814286"/>
            <a:ext cx="10502391" cy="5043714"/>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Ø"/>
            </a:pPr>
            <a:r>
              <a:rPr lang="el-GR" b="1"/>
              <a:t>Θετική στάση διευθυντών σχολείων </a:t>
            </a:r>
          </a:p>
          <a:p>
            <a:pPr>
              <a:buFont typeface="Wingdings" panose="05000000000000000000" pitchFamily="2" charset="2"/>
              <a:buChar char="Ø"/>
            </a:pPr>
            <a:r>
              <a:rPr lang="el-GR" b="1"/>
              <a:t>Ουσιαστική συμμετοχή του δασκάλου</a:t>
            </a:r>
          </a:p>
          <a:p>
            <a:pPr>
              <a:buFont typeface="Wingdings" panose="05000000000000000000" pitchFamily="2" charset="2"/>
              <a:buChar char="Ø"/>
            </a:pPr>
            <a:r>
              <a:rPr lang="el-GR" b="1"/>
              <a:t>Προσωπική επαφή με δ/ντικές ομάδες σχολείων </a:t>
            </a:r>
          </a:p>
          <a:p>
            <a:pPr>
              <a:buFont typeface="Wingdings" panose="05000000000000000000" pitchFamily="2" charset="2"/>
              <a:buChar char="Ø"/>
            </a:pPr>
            <a:r>
              <a:rPr lang="el-GR" b="1"/>
              <a:t>Συνεχή υποστήριξη συντονιστών προγράμματος </a:t>
            </a:r>
          </a:p>
          <a:p>
            <a:pPr>
              <a:buFont typeface="Wingdings" panose="05000000000000000000" pitchFamily="2" charset="2"/>
              <a:buChar char="Ø"/>
            </a:pPr>
            <a:r>
              <a:rPr lang="el-GR" b="1"/>
              <a:t>Σταθερή τακτική εποπτεία συντονιστών</a:t>
            </a:r>
          </a:p>
          <a:p>
            <a:pPr>
              <a:buFont typeface="Wingdings" panose="05000000000000000000" pitchFamily="2" charset="2"/>
              <a:buChar char="Ø"/>
            </a:pPr>
            <a:r>
              <a:rPr lang="el-GR" b="1"/>
              <a:t>Σταθερή συνεργασία με ΣΕΑ </a:t>
            </a:r>
          </a:p>
          <a:p>
            <a:pPr>
              <a:buFont typeface="Wingdings" panose="05000000000000000000" pitchFamily="2" charset="2"/>
              <a:buChar char="Ø"/>
            </a:pPr>
            <a:r>
              <a:rPr lang="el-GR" b="1"/>
              <a:t>Φύλαξη παιδιών κατά τη διεξαγωγή των Ομάδων Γονέων και των Συμβουλευτικών Υπηρεσιών</a:t>
            </a:r>
          </a:p>
          <a:p>
            <a:pPr>
              <a:buFont typeface="Wingdings" panose="05000000000000000000" pitchFamily="2" charset="2"/>
              <a:buChar char="Ø"/>
            </a:pPr>
            <a:r>
              <a:rPr lang="el-GR" b="1"/>
              <a:t>Ξεκάθαρα όρια και προϋποθέσεις σε όλες τις παρεμβάσεις</a:t>
            </a:r>
          </a:p>
          <a:p>
            <a:pPr>
              <a:buFont typeface="Wingdings" panose="05000000000000000000" pitchFamily="2" charset="2"/>
              <a:buChar char="Ø"/>
            </a:pPr>
            <a:r>
              <a:rPr lang="el-GR" b="1"/>
              <a:t>Σύμπνοια της ομάδας συνεργατών (κοινό πνεύμα, φιλοσοφία, αντίληψη, κ.α.)</a:t>
            </a:r>
          </a:p>
          <a:p>
            <a:pPr>
              <a:buFont typeface="Wingdings" panose="05000000000000000000" pitchFamily="2" charset="2"/>
              <a:buChar char="Ø"/>
            </a:pPr>
            <a:r>
              <a:rPr lang="el-GR" b="1"/>
              <a:t>Ευελιξία στον τρόπο παρέμβασης εκάστου συνεργάτη </a:t>
            </a:r>
          </a:p>
          <a:p>
            <a:pPr>
              <a:buFont typeface="Wingdings" panose="05000000000000000000" pitchFamily="2" charset="2"/>
              <a:buChar char="Ø"/>
            </a:pPr>
            <a:r>
              <a:rPr lang="el-GR" b="1">
                <a:highlight>
                  <a:srgbClr val="FFFF00"/>
                </a:highlight>
              </a:rPr>
              <a:t> </a:t>
            </a:r>
          </a:p>
          <a:p>
            <a:pPr>
              <a:buFont typeface="Wingdings" panose="05000000000000000000" pitchFamily="2" charset="2"/>
              <a:buChar char="Ø"/>
            </a:pPr>
            <a:endParaRPr lang="el-GR" dirty="0"/>
          </a:p>
        </p:txBody>
      </p:sp>
    </p:spTree>
    <p:extLst>
      <p:ext uri="{BB962C8B-B14F-4D97-AF65-F5344CB8AC3E}">
        <p14:creationId xmlns:p14="http://schemas.microsoft.com/office/powerpoint/2010/main" val="1894498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940526"/>
            <a:ext cx="8903643" cy="836022"/>
          </a:xfrm>
        </p:spPr>
        <p:txBody>
          <a:bodyPr>
            <a:noAutofit/>
          </a:bodyPr>
          <a:lstStyle/>
          <a:p>
            <a:r>
              <a:rPr lang="el-GR" sz="4400" b="1" dirty="0"/>
              <a:t>ΠΡΟΒΛΗΜΑΤΑ &amp; ΠΡΟΒΛΗΜΑΤΙΣΜΟΙ</a:t>
            </a:r>
            <a:endParaRPr lang="en-US" sz="4400" dirty="0">
              <a:solidFill>
                <a:schemeClr val="tx1"/>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437043" y="-1"/>
            <a:ext cx="2754958" cy="2233750"/>
          </a:xfrm>
        </p:spPr>
      </p:pic>
      <p:sp>
        <p:nvSpPr>
          <p:cNvPr id="3" name="Θέση περιεχομένου 2">
            <a:extLst>
              <a:ext uri="{FF2B5EF4-FFF2-40B4-BE49-F238E27FC236}">
                <a16:creationId xmlns:a16="http://schemas.microsoft.com/office/drawing/2014/main" id="{D804A6A1-A482-E7F5-A399-26F525CDF5F8}"/>
              </a:ext>
            </a:extLst>
          </p:cNvPr>
          <p:cNvSpPr txBox="1">
            <a:spLocks/>
          </p:cNvSpPr>
          <p:nvPr/>
        </p:nvSpPr>
        <p:spPr>
          <a:xfrm>
            <a:off x="493487" y="1494971"/>
            <a:ext cx="11502570" cy="4782458"/>
          </a:xfrm>
          <a:prstGeom prst="rect">
            <a:avLst/>
          </a:prstGeom>
        </p:spPr>
        <p:txBody>
          <a:bodyPr vert="horz" lIns="0" tIns="45720" rIns="0" bIns="45720" rtlCol="0">
            <a:normAutofit fontScale="85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l-GR" b="1" dirty="0"/>
          </a:p>
          <a:p>
            <a:pPr marL="341313" indent="-341313">
              <a:buFont typeface="Wingdings" panose="05000000000000000000" pitchFamily="2" charset="2"/>
              <a:buChar char="v"/>
            </a:pPr>
            <a:r>
              <a:rPr lang="el-GR" b="1" dirty="0"/>
              <a:t>Χρόνος έναρξης Παρεμβάσεων (αρχή σχ. χρονιάς)  </a:t>
            </a:r>
          </a:p>
          <a:p>
            <a:pPr marL="485775" lvl="1" indent="-285750">
              <a:buFont typeface="Arial" panose="020B0604020202020204" pitchFamily="34" charset="0"/>
              <a:buChar char="•"/>
            </a:pPr>
            <a:r>
              <a:rPr lang="el-GR" dirty="0"/>
              <a:t>Εργαστήρια Ψυχικής Ενδυνάμωσης στα </a:t>
            </a:r>
            <a:r>
              <a:rPr lang="el-GR" dirty="0" err="1"/>
              <a:t>Δημ.Σχολεία</a:t>
            </a:r>
            <a:endParaRPr lang="el-GR" dirty="0"/>
          </a:p>
          <a:p>
            <a:pPr marL="485775" lvl="1" indent="-285750">
              <a:buFont typeface="Arial" panose="020B0604020202020204" pitchFamily="34" charset="0"/>
              <a:buChar char="•"/>
            </a:pPr>
            <a:r>
              <a:rPr lang="el-GR" dirty="0"/>
              <a:t>Εργαστήρια Ψυχικής Ενδυνάμωσης Εφήβων</a:t>
            </a:r>
          </a:p>
          <a:p>
            <a:pPr marL="485775" lvl="1" indent="-285750">
              <a:buFont typeface="Arial" panose="020B0604020202020204" pitchFamily="34" charset="0"/>
              <a:buChar char="•"/>
            </a:pPr>
            <a:r>
              <a:rPr lang="el-GR" dirty="0"/>
              <a:t>Πρόγραμμα Μεντόρων/Εκπαιδευτικών</a:t>
            </a:r>
          </a:p>
          <a:p>
            <a:pPr marL="341313" indent="-341313">
              <a:buFont typeface="Wingdings" panose="05000000000000000000" pitchFamily="2" charset="2"/>
              <a:buChar char="v"/>
            </a:pPr>
            <a:r>
              <a:rPr lang="el-GR" b="1" dirty="0"/>
              <a:t>Παρέμβαση στους ίδιους μαθητές;;;</a:t>
            </a:r>
          </a:p>
          <a:p>
            <a:pPr marL="341313" indent="-341313">
              <a:buFont typeface="Wingdings" panose="05000000000000000000" pitchFamily="2" charset="2"/>
              <a:buChar char="v"/>
            </a:pPr>
            <a:r>
              <a:rPr lang="el-GR" b="1" dirty="0"/>
              <a:t>Παρέμβαση σε μαθητές μικρότερης ηλικίας (α’ – δ’ τάξη)</a:t>
            </a:r>
          </a:p>
          <a:p>
            <a:pPr marL="341313" indent="-341313">
              <a:buFont typeface="Wingdings" panose="05000000000000000000" pitchFamily="2" charset="2"/>
              <a:buChar char="v"/>
            </a:pPr>
            <a:r>
              <a:rPr lang="el-GR" b="1" dirty="0"/>
              <a:t>Μεγαλύτερη Διερεύνηση Αιτήματος των δασκάλων (παρατήρηση τμήματος, συναντήσεις εκπαιδευτικού χαρακτήρα, συμμετοχή 2</a:t>
            </a:r>
            <a:r>
              <a:rPr lang="el-GR" b="1" baseline="30000" dirty="0"/>
              <a:t>ου</a:t>
            </a:r>
            <a:r>
              <a:rPr lang="el-GR" b="1" dirty="0"/>
              <a:t> συντονιστή, κ.α.) </a:t>
            </a:r>
          </a:p>
          <a:p>
            <a:pPr marL="282575" indent="-282575">
              <a:buFont typeface="Wingdings" panose="05000000000000000000" pitchFamily="2" charset="2"/>
              <a:buChar char="v"/>
            </a:pPr>
            <a:r>
              <a:rPr lang="el-GR" b="1" dirty="0"/>
              <a:t>Εξασφάλιση κατάλληλου χώρου συναντήσεων στα σχολεία</a:t>
            </a:r>
          </a:p>
          <a:p>
            <a:pPr marL="342900" indent="-342900">
              <a:lnSpc>
                <a:spcPct val="170000"/>
              </a:lnSpc>
              <a:spcBef>
                <a:spcPts val="0"/>
              </a:spcBef>
              <a:spcAft>
                <a:spcPts val="0"/>
              </a:spcAft>
              <a:buFont typeface="Wingdings" panose="05000000000000000000" pitchFamily="2" charset="2"/>
              <a:buChar char="v"/>
            </a:pPr>
            <a:r>
              <a:rPr lang="el-GR" b="1" dirty="0"/>
              <a:t>Παρεμβάσεις σε Τμήματα Εφήβων με προσωπικό αίτημα των μαθητών </a:t>
            </a:r>
            <a:endParaRPr lang="el-GR" sz="1800" dirty="0"/>
          </a:p>
          <a:p>
            <a:pPr marL="342900" lvl="1" indent="-342900">
              <a:lnSpc>
                <a:spcPct val="170000"/>
              </a:lnSpc>
              <a:spcBef>
                <a:spcPts val="0"/>
              </a:spcBef>
              <a:spcAft>
                <a:spcPts val="0"/>
              </a:spcAft>
              <a:buFont typeface="Wingdings" panose="05000000000000000000" pitchFamily="2" charset="2"/>
              <a:buChar char="v"/>
            </a:pPr>
            <a:r>
              <a:rPr lang="el-GR" sz="2000" b="1" dirty="0"/>
              <a:t>Διερεύνηση αιτήματος των εκπαιδευτικών για ένταξη στους Μέντορες </a:t>
            </a:r>
            <a:r>
              <a:rPr lang="el-GR" sz="2000" dirty="0"/>
              <a:t> </a:t>
            </a:r>
          </a:p>
          <a:p>
            <a:pPr marL="342900" lvl="1" indent="-342900">
              <a:lnSpc>
                <a:spcPct val="170000"/>
              </a:lnSpc>
              <a:spcBef>
                <a:spcPts val="0"/>
              </a:spcBef>
              <a:spcAft>
                <a:spcPts val="0"/>
              </a:spcAft>
              <a:buFont typeface="Wingdings" panose="05000000000000000000" pitchFamily="2" charset="2"/>
              <a:buChar char="v"/>
            </a:pPr>
            <a:r>
              <a:rPr lang="el-GR" sz="2000" b="1" dirty="0"/>
              <a:t>Δυσκολία ως προς τη συμμετοχή σε μαθήματα και δραστηριότητες </a:t>
            </a:r>
          </a:p>
          <a:p>
            <a:pPr marL="342900" lvl="1" indent="-342900">
              <a:lnSpc>
                <a:spcPct val="170000"/>
              </a:lnSpc>
              <a:spcBef>
                <a:spcPts val="0"/>
              </a:spcBef>
              <a:spcAft>
                <a:spcPts val="0"/>
              </a:spcAft>
              <a:buFont typeface="Wingdings" panose="05000000000000000000" pitchFamily="2" charset="2"/>
              <a:buChar char="v"/>
            </a:pPr>
            <a:r>
              <a:rPr lang="el-GR" sz="2000" b="1" dirty="0"/>
              <a:t>Θεωρητικά θετική στάση Επαρχιακών Δ/</a:t>
            </a:r>
            <a:r>
              <a:rPr lang="el-GR" sz="2000" b="1" dirty="0" err="1"/>
              <a:t>ντων</a:t>
            </a:r>
            <a:r>
              <a:rPr lang="el-GR" sz="2000" b="1" dirty="0"/>
              <a:t> Γραφείων Παιδείας και πρακτικά απούσα κάθε ενέργεια</a:t>
            </a:r>
          </a:p>
          <a:p>
            <a:pPr marL="0" indent="0">
              <a:buFont typeface="Calibri" panose="020F0502020204030204" pitchFamily="34" charset="0"/>
              <a:buNone/>
            </a:pPr>
            <a:endParaRPr lang="el-GR" b="1" dirty="0">
              <a:highlight>
                <a:srgbClr val="FFFF00"/>
              </a:highlight>
            </a:endParaRPr>
          </a:p>
          <a:p>
            <a:pPr marL="0" indent="0">
              <a:buFont typeface="Calibri" panose="020F0502020204030204" pitchFamily="34" charset="0"/>
              <a:buNone/>
            </a:pPr>
            <a:endParaRPr lang="el-GR" dirty="0"/>
          </a:p>
        </p:txBody>
      </p:sp>
    </p:spTree>
    <p:extLst>
      <p:ext uri="{BB962C8B-B14F-4D97-AF65-F5344CB8AC3E}">
        <p14:creationId xmlns:p14="http://schemas.microsoft.com/office/powerpoint/2010/main" val="2613705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940526"/>
            <a:ext cx="8339763" cy="836022"/>
          </a:xfrm>
          <a:solidFill>
            <a:srgbClr val="FFC000"/>
          </a:solidFill>
        </p:spPr>
        <p:txBody>
          <a:bodyPr>
            <a:noAutofit/>
          </a:bodyPr>
          <a:lstStyle/>
          <a:p>
            <a:r>
              <a:rPr lang="el-GR" sz="4400" b="1" dirty="0"/>
              <a:t>ΣΕΠΤΕΜΒΡΙΟΣ</a:t>
            </a:r>
            <a:endParaRPr lang="en-US" sz="4400" dirty="0">
              <a:solidFill>
                <a:schemeClr val="tx1"/>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437043" y="-1"/>
            <a:ext cx="2754958" cy="2233750"/>
          </a:xfrm>
        </p:spPr>
      </p:pic>
      <p:sp>
        <p:nvSpPr>
          <p:cNvPr id="3" name="Θέση περιεχομένου 2">
            <a:extLst>
              <a:ext uri="{FF2B5EF4-FFF2-40B4-BE49-F238E27FC236}">
                <a16:creationId xmlns:a16="http://schemas.microsoft.com/office/drawing/2014/main" id="{CBEE8D84-9129-6E95-7A12-5CC42ED1B554}"/>
              </a:ext>
            </a:extLst>
          </p:cNvPr>
          <p:cNvSpPr txBox="1">
            <a:spLocks/>
          </p:cNvSpPr>
          <p:nvPr/>
        </p:nvSpPr>
        <p:spPr>
          <a:xfrm>
            <a:off x="341087" y="1669143"/>
            <a:ext cx="11567884" cy="4869543"/>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l-GR" b="1" dirty="0"/>
          </a:p>
          <a:p>
            <a:pPr algn="just">
              <a:lnSpc>
                <a:spcPct val="100000"/>
              </a:lnSpc>
              <a:spcBef>
                <a:spcPts val="0"/>
              </a:spcBef>
              <a:spcAft>
                <a:spcPts val="0"/>
              </a:spcAft>
            </a:pPr>
            <a:r>
              <a:rPr lang="el-GR" b="1" dirty="0"/>
              <a:t>Αξιολόγηση </a:t>
            </a:r>
            <a:r>
              <a:rPr lang="el-GR" dirty="0"/>
              <a:t>θα δώσει στοιχεία σημαντικά για την πορεία και την αποτελεσματικότητα των παρεμβάσεων</a:t>
            </a:r>
          </a:p>
          <a:p>
            <a:pPr lvl="1" algn="just">
              <a:lnSpc>
                <a:spcPct val="100000"/>
              </a:lnSpc>
              <a:spcBef>
                <a:spcPts val="0"/>
              </a:spcBef>
              <a:spcAft>
                <a:spcPts val="0"/>
              </a:spcAft>
            </a:pPr>
            <a:r>
              <a:rPr lang="el-GR" dirty="0"/>
              <a:t>Επανεκτίμηση των παρεμβάσεων</a:t>
            </a:r>
          </a:p>
          <a:p>
            <a:pPr lvl="1" algn="just">
              <a:lnSpc>
                <a:spcPct val="100000"/>
              </a:lnSpc>
              <a:spcBef>
                <a:spcPts val="0"/>
              </a:spcBef>
              <a:spcAft>
                <a:spcPts val="0"/>
              </a:spcAft>
            </a:pPr>
            <a:r>
              <a:rPr lang="el-GR" dirty="0"/>
              <a:t>Επανεκτίμηση της αξιολόγησης </a:t>
            </a:r>
          </a:p>
          <a:p>
            <a:pPr algn="just">
              <a:lnSpc>
                <a:spcPct val="100000"/>
              </a:lnSpc>
              <a:spcBef>
                <a:spcPts val="0"/>
              </a:spcBef>
              <a:spcAft>
                <a:spcPts val="0"/>
              </a:spcAft>
            </a:pPr>
            <a:r>
              <a:rPr lang="el-GR" b="1" dirty="0"/>
              <a:t>Νέα Αιτήματα  </a:t>
            </a:r>
          </a:p>
          <a:p>
            <a:pPr lvl="1" algn="just">
              <a:lnSpc>
                <a:spcPct val="100000"/>
              </a:lnSpc>
              <a:spcBef>
                <a:spcPts val="0"/>
              </a:spcBef>
              <a:spcAft>
                <a:spcPts val="0"/>
              </a:spcAft>
            </a:pPr>
            <a:r>
              <a:rPr lang="el-GR" dirty="0"/>
              <a:t>Τα 3 από τα 4 δημοτικά σχολεία επιθυμούν τη συνέχιση της συνεργασίας</a:t>
            </a:r>
          </a:p>
          <a:p>
            <a:pPr lvl="1" algn="just">
              <a:lnSpc>
                <a:spcPct val="100000"/>
              </a:lnSpc>
              <a:spcBef>
                <a:spcPts val="0"/>
              </a:spcBef>
              <a:spcAft>
                <a:spcPts val="0"/>
              </a:spcAft>
            </a:pPr>
            <a:r>
              <a:rPr lang="el-GR" dirty="0"/>
              <a:t>2 νέα δημοτικά σχολεία ζήτησαν παρέμβαση σε τμήματα μαθητών</a:t>
            </a:r>
          </a:p>
          <a:p>
            <a:pPr lvl="1" algn="just">
              <a:lnSpc>
                <a:spcPct val="100000"/>
              </a:lnSpc>
              <a:spcBef>
                <a:spcPts val="0"/>
              </a:spcBef>
              <a:spcAft>
                <a:spcPts val="0"/>
              </a:spcAft>
            </a:pPr>
            <a:r>
              <a:rPr lang="el-GR" dirty="0"/>
              <a:t>1 γυμνάσιο για Ομάδες μαθητών και </a:t>
            </a:r>
            <a:r>
              <a:rPr lang="el-GR" dirty="0" err="1"/>
              <a:t>Μεντορισμό</a:t>
            </a:r>
            <a:r>
              <a:rPr lang="el-GR" dirty="0"/>
              <a:t> Εκπαιδευτικών</a:t>
            </a:r>
          </a:p>
          <a:p>
            <a:pPr lvl="1" algn="just">
              <a:lnSpc>
                <a:spcPct val="100000"/>
              </a:lnSpc>
              <a:spcBef>
                <a:spcPts val="0"/>
              </a:spcBef>
              <a:spcAft>
                <a:spcPts val="0"/>
              </a:spcAft>
            </a:pPr>
            <a:r>
              <a:rPr lang="el-GR" dirty="0"/>
              <a:t>8/11 Εκπαιδευτικοί Μέντορες της ΤΕΣΕΚ επιθυμούν να συνεχίσουν </a:t>
            </a:r>
          </a:p>
          <a:p>
            <a:pPr lvl="1" algn="just">
              <a:lnSpc>
                <a:spcPct val="100000"/>
              </a:lnSpc>
              <a:spcBef>
                <a:spcPts val="0"/>
              </a:spcBef>
              <a:spcAft>
                <a:spcPts val="0"/>
              </a:spcAft>
            </a:pPr>
            <a:r>
              <a:rPr lang="el-GR" dirty="0"/>
              <a:t>Γονείς από τις Ομάδες Γονέων ζήτησαν συνέχιση της παρέμβασης </a:t>
            </a:r>
          </a:p>
          <a:p>
            <a:pPr lvl="1" algn="just">
              <a:lnSpc>
                <a:spcPct val="100000"/>
              </a:lnSpc>
              <a:spcBef>
                <a:spcPts val="0"/>
              </a:spcBef>
              <a:spcAft>
                <a:spcPts val="0"/>
              </a:spcAft>
            </a:pPr>
            <a:r>
              <a:rPr lang="el-GR" dirty="0"/>
              <a:t>Επιθυμία 3 εκπαιδευτικών να εκπαιδευτούν σε Προγράμματα Προαγωγής της Υγείας και Πρόληψης για εφαρμογή        στους μαθητές τους</a:t>
            </a:r>
          </a:p>
          <a:p>
            <a:pPr algn="just">
              <a:lnSpc>
                <a:spcPct val="100000"/>
              </a:lnSpc>
              <a:spcBef>
                <a:spcPts val="0"/>
              </a:spcBef>
              <a:spcAft>
                <a:spcPts val="0"/>
              </a:spcAft>
            </a:pPr>
            <a:r>
              <a:rPr lang="el-GR" b="1" dirty="0"/>
              <a:t>Ανταπόκριση στα αιτήματα ανάλογα με το οικονομικό απόθεμα </a:t>
            </a:r>
          </a:p>
          <a:p>
            <a:pPr algn="just">
              <a:lnSpc>
                <a:spcPct val="100000"/>
              </a:lnSpc>
              <a:spcBef>
                <a:spcPts val="0"/>
              </a:spcBef>
              <a:spcAft>
                <a:spcPts val="0"/>
              </a:spcAft>
            </a:pPr>
            <a:r>
              <a:rPr lang="el-GR" b="1" dirty="0"/>
              <a:t>Ενίσχυση της Ενημέρωσης Σχολείων κάθε βαθμίδας</a:t>
            </a:r>
          </a:p>
          <a:p>
            <a:pPr algn="just">
              <a:lnSpc>
                <a:spcPct val="100000"/>
              </a:lnSpc>
              <a:spcBef>
                <a:spcPts val="0"/>
              </a:spcBef>
              <a:spcAft>
                <a:spcPts val="0"/>
              </a:spcAft>
            </a:pPr>
            <a:r>
              <a:rPr lang="el-GR" b="1" dirty="0"/>
              <a:t>Άλλα προγράμματα που εφαρμόζουμε στη ΔΟΠ </a:t>
            </a:r>
            <a:r>
              <a:rPr lang="el-GR" dirty="0"/>
              <a:t>(Ομάδες Ψυχικής Ανθεκτικότητας Εκπαιδευτικών, Προγράμματα Εκπαίδευσης Εκπαιδευτικών, Συμβουλευτική, Ομάδες </a:t>
            </a:r>
            <a:r>
              <a:rPr lang="el-GR" dirty="0" err="1"/>
              <a:t>Γονέων+Παιδιών</a:t>
            </a:r>
            <a:r>
              <a:rPr lang="el-GR" dirty="0"/>
              <a:t>, κ.α.)</a:t>
            </a:r>
          </a:p>
        </p:txBody>
      </p:sp>
    </p:spTree>
    <p:extLst>
      <p:ext uri="{BB962C8B-B14F-4D97-AF65-F5344CB8AC3E}">
        <p14:creationId xmlns:p14="http://schemas.microsoft.com/office/powerpoint/2010/main" val="1926930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940526"/>
            <a:ext cx="8339763" cy="836022"/>
          </a:xfrm>
          <a:solidFill>
            <a:schemeClr val="accent2">
              <a:lumMod val="20000"/>
              <a:lumOff val="80000"/>
            </a:schemeClr>
          </a:solidFill>
        </p:spPr>
        <p:txBody>
          <a:bodyPr>
            <a:noAutofit/>
          </a:bodyPr>
          <a:lstStyle/>
          <a:p>
            <a:pPr algn="ctr"/>
            <a:r>
              <a:rPr lang="el-GR" sz="4400" b="1" dirty="0">
                <a:solidFill>
                  <a:srgbClr val="FFC000"/>
                </a:solidFill>
              </a:rPr>
              <a:t>ΣΥΝΕΡΓΑΤΕΣ</a:t>
            </a:r>
            <a:endParaRPr lang="en-US" sz="4400" dirty="0">
              <a:solidFill>
                <a:srgbClr val="FFC000"/>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437043" y="-1"/>
            <a:ext cx="2754958" cy="2233750"/>
          </a:xfrm>
        </p:spPr>
      </p:pic>
      <p:sp>
        <p:nvSpPr>
          <p:cNvPr id="6" name="TextBox 5">
            <a:extLst>
              <a:ext uri="{FF2B5EF4-FFF2-40B4-BE49-F238E27FC236}">
                <a16:creationId xmlns:a16="http://schemas.microsoft.com/office/drawing/2014/main" id="{FDA7D2AE-3099-EAC0-CF82-76C26EAD859E}"/>
              </a:ext>
            </a:extLst>
          </p:cNvPr>
          <p:cNvSpPr txBox="1"/>
          <p:nvPr/>
        </p:nvSpPr>
        <p:spPr>
          <a:xfrm>
            <a:off x="595086" y="2083084"/>
            <a:ext cx="11357428" cy="2862322"/>
          </a:xfrm>
          <a:prstGeom prst="rect">
            <a:avLst/>
          </a:prstGeom>
          <a:noFill/>
        </p:spPr>
        <p:txBody>
          <a:bodyPr wrap="square">
            <a:spAutoFit/>
          </a:bodyPr>
          <a:lstStyle/>
          <a:p>
            <a:r>
              <a:rPr lang="el-GR" sz="2000" b="1" dirty="0"/>
              <a:t>Μαρία Πολυκάρπου, </a:t>
            </a:r>
            <a:r>
              <a:rPr lang="el-GR" dirty="0"/>
              <a:t>Ψυχολόγος – </a:t>
            </a:r>
            <a:r>
              <a:rPr lang="el-GR" dirty="0" err="1"/>
              <a:t>Δραματοθεραπεύτρια</a:t>
            </a:r>
            <a:endParaRPr lang="el-GR" dirty="0"/>
          </a:p>
          <a:p>
            <a:r>
              <a:rPr lang="el-GR" sz="2000" b="1" dirty="0"/>
              <a:t>Μαρία </a:t>
            </a:r>
            <a:r>
              <a:rPr lang="el-GR" sz="2000" b="1" dirty="0" err="1"/>
              <a:t>Γαϊδαρτζή</a:t>
            </a:r>
            <a:r>
              <a:rPr lang="el-GR" dirty="0"/>
              <a:t>, Κοινωνική Λειτουργός, Συστημική θεραπεύτρια </a:t>
            </a:r>
          </a:p>
          <a:p>
            <a:r>
              <a:rPr lang="el-GR" sz="2000" b="1" dirty="0"/>
              <a:t>Άννα </a:t>
            </a:r>
            <a:r>
              <a:rPr lang="el-GR" sz="2000" b="1" dirty="0" err="1"/>
              <a:t>Καυκαρίδη</a:t>
            </a:r>
            <a:r>
              <a:rPr lang="el-GR" sz="2000" b="1" dirty="0"/>
              <a:t>, </a:t>
            </a:r>
            <a:r>
              <a:rPr lang="el-GR" dirty="0"/>
              <a:t>Συμβουλευτική ψυχολόγος </a:t>
            </a:r>
          </a:p>
          <a:p>
            <a:r>
              <a:rPr lang="el-GR" sz="2000" b="1" dirty="0"/>
              <a:t>Θάλεια Δαμιανού, </a:t>
            </a:r>
            <a:r>
              <a:rPr lang="el-GR" dirty="0"/>
              <a:t>Ψυχολόγος, </a:t>
            </a:r>
            <a:r>
              <a:rPr lang="el-GR" dirty="0" err="1"/>
              <a:t>Εκπ</a:t>
            </a:r>
            <a:r>
              <a:rPr lang="el-GR" dirty="0"/>
              <a:t>. Κλινική Ψυχολογία</a:t>
            </a:r>
            <a:r>
              <a:rPr lang="el-GR" sz="2000" b="1" dirty="0"/>
              <a:t> </a:t>
            </a:r>
          </a:p>
          <a:p>
            <a:r>
              <a:rPr lang="el-GR" sz="2000" b="1" dirty="0"/>
              <a:t>Νικολέτα </a:t>
            </a:r>
            <a:r>
              <a:rPr lang="el-GR" sz="2000" b="1" dirty="0" err="1"/>
              <a:t>Κούπανου</a:t>
            </a:r>
            <a:r>
              <a:rPr lang="el-GR" sz="2000" b="1" dirty="0"/>
              <a:t>, </a:t>
            </a:r>
            <a:r>
              <a:rPr lang="el-GR" dirty="0"/>
              <a:t>Εκπαιδευτικός </a:t>
            </a:r>
          </a:p>
          <a:p>
            <a:r>
              <a:rPr lang="el-GR" sz="2000" b="1" dirty="0"/>
              <a:t>Σολωμού Παναγιώτα, </a:t>
            </a:r>
            <a:r>
              <a:rPr lang="el-GR" dirty="0"/>
              <a:t>Φύλαξη παιδιών</a:t>
            </a:r>
          </a:p>
          <a:p>
            <a:r>
              <a:rPr lang="el-GR" sz="2000" b="1" dirty="0"/>
              <a:t>Γεωργούλα Ανδρονίκου, </a:t>
            </a:r>
            <a:r>
              <a:rPr lang="el-GR" dirty="0"/>
              <a:t>οικονομική διαχείριση</a:t>
            </a:r>
          </a:p>
          <a:p>
            <a:r>
              <a:rPr lang="el-GR" sz="2000" b="1" dirty="0"/>
              <a:t>Σοφία Καραβασίλη, </a:t>
            </a:r>
            <a:r>
              <a:rPr lang="el-GR" dirty="0"/>
              <a:t>Επιστημονικά Υπεύθυνη «Σύμπλευση», </a:t>
            </a:r>
            <a:r>
              <a:rPr lang="en-US" dirty="0"/>
              <a:t>MSc </a:t>
            </a:r>
            <a:r>
              <a:rPr lang="el-GR" dirty="0"/>
              <a:t>Κοινωνική Λειτουργός, </a:t>
            </a:r>
            <a:r>
              <a:rPr lang="el-GR" dirty="0" err="1"/>
              <a:t>Δραματοθεραπεύτρια</a:t>
            </a:r>
            <a:r>
              <a:rPr lang="el-GR" dirty="0"/>
              <a:t> </a:t>
            </a:r>
            <a:r>
              <a:rPr lang="en-US" dirty="0"/>
              <a:t>ECP</a:t>
            </a:r>
            <a:r>
              <a:rPr lang="el-GR" dirty="0"/>
              <a:t> </a:t>
            </a:r>
          </a:p>
          <a:p>
            <a:r>
              <a:rPr lang="el-GR" sz="2000" b="1" dirty="0"/>
              <a:t>Στέφανος Ελευθερίου, </a:t>
            </a:r>
            <a:r>
              <a:rPr lang="el-GR" sz="1900" dirty="0"/>
              <a:t>Εθελοντής -</a:t>
            </a:r>
            <a:r>
              <a:rPr lang="el-GR" sz="2000" b="1" dirty="0"/>
              <a:t> </a:t>
            </a:r>
            <a:r>
              <a:rPr lang="el-GR" dirty="0"/>
              <a:t>Συντονιστής Προγραμμάτων ΔΟΠ. Εκπαιδευτικός/</a:t>
            </a:r>
            <a:r>
              <a:rPr lang="el-GR" dirty="0" err="1"/>
              <a:t>Δ.ντης</a:t>
            </a:r>
            <a:r>
              <a:rPr lang="el-GR" dirty="0"/>
              <a:t> ΤΕΣΕΚ Πάφου</a:t>
            </a:r>
          </a:p>
        </p:txBody>
      </p:sp>
    </p:spTree>
    <p:extLst>
      <p:ext uri="{BB962C8B-B14F-4D97-AF65-F5344CB8AC3E}">
        <p14:creationId xmlns:p14="http://schemas.microsoft.com/office/powerpoint/2010/main" val="32752022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940526"/>
            <a:ext cx="8339763" cy="836022"/>
          </a:xfrm>
          <a:solidFill>
            <a:srgbClr val="FFC000"/>
          </a:solidFill>
        </p:spPr>
        <p:txBody>
          <a:bodyPr>
            <a:noAutofit/>
          </a:bodyPr>
          <a:lstStyle/>
          <a:p>
            <a:pPr algn="ctr"/>
            <a:r>
              <a:rPr lang="el-GR" sz="4400" b="1" dirty="0">
                <a:solidFill>
                  <a:schemeClr val="tx1"/>
                </a:solidFill>
              </a:rPr>
              <a:t>Παρούσα Φάση</a:t>
            </a:r>
            <a:endParaRPr lang="en-US" sz="4400" b="1" dirty="0">
              <a:solidFill>
                <a:schemeClr val="tx1"/>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437043" y="-1"/>
            <a:ext cx="2754958" cy="2233750"/>
          </a:xfrm>
        </p:spPr>
      </p:pic>
      <p:sp>
        <p:nvSpPr>
          <p:cNvPr id="5" name="Θέση περιεχομένου 2">
            <a:extLst>
              <a:ext uri="{FF2B5EF4-FFF2-40B4-BE49-F238E27FC236}">
                <a16:creationId xmlns:a16="http://schemas.microsoft.com/office/drawing/2014/main" id="{728ED828-F323-2D85-AAF8-DADDBDDDF990}"/>
              </a:ext>
            </a:extLst>
          </p:cNvPr>
          <p:cNvSpPr txBox="1">
            <a:spLocks/>
          </p:cNvSpPr>
          <p:nvPr/>
        </p:nvSpPr>
        <p:spPr>
          <a:xfrm>
            <a:off x="1030515" y="1690915"/>
            <a:ext cx="10588171" cy="635000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l-GR" b="1" dirty="0"/>
          </a:p>
          <a:p>
            <a:pPr marL="515938" indent="-515938">
              <a:buFont typeface="Wingdings" panose="05000000000000000000" pitchFamily="2" charset="2"/>
              <a:buChar char="Ø"/>
            </a:pPr>
            <a:r>
              <a:rPr lang="el-GR" b="1" dirty="0"/>
              <a:t>Χαιρόμαστε με την εξέλιξη των εξυπηρετούμενων ατόμων</a:t>
            </a:r>
          </a:p>
          <a:p>
            <a:pPr marL="515938" indent="-515938">
              <a:buFont typeface="Wingdings" panose="05000000000000000000" pitchFamily="2" charset="2"/>
              <a:buChar char="Ø"/>
            </a:pPr>
            <a:r>
              <a:rPr lang="el-GR" b="1" dirty="0"/>
              <a:t>Συνεχίζουμε να μαθαίνουμε από τα λάθη μας</a:t>
            </a:r>
          </a:p>
          <a:p>
            <a:pPr marL="515938" indent="-515938">
              <a:buFont typeface="Wingdings" panose="05000000000000000000" pitchFamily="2" charset="2"/>
              <a:buChar char="Ø"/>
            </a:pPr>
            <a:r>
              <a:rPr lang="el-GR" b="1" dirty="0"/>
              <a:t>Δυσκολευόμαστε στη ματαίωση και την «απώλεια»</a:t>
            </a:r>
          </a:p>
          <a:p>
            <a:pPr marL="515938" indent="-515938">
              <a:buFont typeface="Wingdings" panose="05000000000000000000" pitchFamily="2" charset="2"/>
              <a:buChar char="Ø"/>
            </a:pPr>
            <a:r>
              <a:rPr lang="el-GR" b="1" dirty="0"/>
              <a:t>Συγκινούμαστε από τις δύσκολες ιστορίες ανθρώπων,  σχολείων, κοινοτήτων, κ.α.</a:t>
            </a:r>
          </a:p>
          <a:p>
            <a:pPr marL="515938" indent="-515938">
              <a:buFont typeface="Wingdings" panose="05000000000000000000" pitchFamily="2" charset="2"/>
              <a:buChar char="Ø"/>
            </a:pPr>
            <a:r>
              <a:rPr lang="el-GR" b="1" dirty="0"/>
              <a:t>Ενισχύουμε τα θετικά κάθε συνεργασίας, μεταξύ μας και με άλλους, ανθρώπους και φορείς </a:t>
            </a:r>
          </a:p>
          <a:p>
            <a:pPr marL="515938" indent="-515938">
              <a:buFont typeface="Wingdings" panose="05000000000000000000" pitchFamily="2" charset="2"/>
              <a:buChar char="Ø"/>
            </a:pPr>
            <a:r>
              <a:rPr lang="el-GR" b="1" dirty="0"/>
              <a:t>Αναζητούμε συνεχώς τον «πλούτο» της διαφορετικότητας</a:t>
            </a:r>
          </a:p>
          <a:p>
            <a:pPr marL="515938" indent="-515938">
              <a:buFont typeface="Wingdings" panose="05000000000000000000" pitchFamily="2" charset="2"/>
              <a:buChar char="Ø"/>
            </a:pPr>
            <a:r>
              <a:rPr lang="el-GR" b="1" dirty="0"/>
              <a:t>«Συμπλέουμε» για την Πρόληψη Μαζί σας σε αυτό τον Τόπο</a:t>
            </a:r>
          </a:p>
          <a:p>
            <a:pPr marL="0" indent="0">
              <a:buFont typeface="Calibri" panose="020F0502020204030204" pitchFamily="34" charset="0"/>
              <a:buNone/>
            </a:pPr>
            <a:endParaRPr lang="el-GR" b="1" dirty="0">
              <a:highlight>
                <a:srgbClr val="FFFF00"/>
              </a:highlight>
            </a:endParaRPr>
          </a:p>
          <a:p>
            <a:pPr marL="0" indent="0">
              <a:buFont typeface="Calibri" panose="020F0502020204030204" pitchFamily="34" charset="0"/>
              <a:buNone/>
            </a:pPr>
            <a:endParaRPr lang="el-GR" dirty="0"/>
          </a:p>
        </p:txBody>
      </p:sp>
    </p:spTree>
    <p:extLst>
      <p:ext uri="{BB962C8B-B14F-4D97-AF65-F5344CB8AC3E}">
        <p14:creationId xmlns:p14="http://schemas.microsoft.com/office/powerpoint/2010/main" val="4069243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6936377" cy="1058871"/>
          </a:xfrm>
        </p:spPr>
        <p:txBody>
          <a:bodyPr>
            <a:normAutofit/>
          </a:bodyPr>
          <a:lstStyle/>
          <a:p>
            <a:r>
              <a:rPr lang="el-GR" sz="4000" b="1" dirty="0"/>
              <a:t>Βάση Ανάπτυξης Προγράμματος </a:t>
            </a:r>
            <a:endParaRPr lang="en-US" sz="4000"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832547" y="-1"/>
            <a:ext cx="2359454" cy="1913071"/>
          </a:xfrm>
        </p:spPr>
      </p:pic>
      <p:sp>
        <p:nvSpPr>
          <p:cNvPr id="5" name="Rectangle 4"/>
          <p:cNvSpPr/>
          <p:nvPr/>
        </p:nvSpPr>
        <p:spPr>
          <a:xfrm>
            <a:off x="613955" y="1913070"/>
            <a:ext cx="11220994" cy="4453270"/>
          </a:xfrm>
          <a:prstGeom prst="rect">
            <a:avLst/>
          </a:prstGeom>
        </p:spPr>
        <p:txBody>
          <a:bodyPr wrap="square">
            <a:spAutoFit/>
          </a:bodyPr>
          <a:lstStyle/>
          <a:p>
            <a:pPr marL="342900" indent="-342900" algn="just">
              <a:lnSpc>
                <a:spcPct val="107000"/>
              </a:lnSpc>
              <a:spcAft>
                <a:spcPts val="800"/>
              </a:spcAft>
              <a:buFont typeface="Arial" panose="020B0604020202020204" pitchFamily="34" charset="0"/>
              <a:buChar char="•"/>
            </a:pPr>
            <a:r>
              <a:rPr lang="el-GR" sz="1900" b="1" dirty="0">
                <a:solidFill>
                  <a:srgbClr val="344068"/>
                </a:solidFill>
                <a:latin typeface="Calibri" panose="020F0502020204030204" pitchFamily="34" charset="0"/>
                <a:ea typeface="Calibri" panose="020F0502020204030204" pitchFamily="34" charset="0"/>
                <a:cs typeface="Times New Roman" panose="02020603050405020304" pitchFamily="18" charset="0"/>
              </a:rPr>
              <a:t>Η υλοποίηση παρεμβάσεων πρόληψης στη σχολική κοινότητα αποτελεί πάγια προτεραιότητα της πρόληψης και αφορά όχι μόνο τις εξαρτήσεις αλλά, ευρύτερα, την ψυχοκοινωνική υγεία (ΕΚΤΕΠΝ, 2019). </a:t>
            </a:r>
            <a:endParaRPr lang="en-US" sz="1900" b="1" dirty="0">
              <a:solidFill>
                <a:srgbClr val="344068"/>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l-GR" sz="1900" b="1" dirty="0">
                <a:solidFill>
                  <a:srgbClr val="344068"/>
                </a:solidFill>
                <a:latin typeface="Calibri" panose="020F0502020204030204" pitchFamily="34" charset="0"/>
                <a:ea typeface="Calibri" panose="020F0502020204030204" pitchFamily="34" charset="0"/>
                <a:cs typeface="Times New Roman" panose="02020603050405020304" pitchFamily="18" charset="0"/>
              </a:rPr>
              <a:t>Ομάδες στόχου αποτελούν όλα τα εμπλεκόμενα μέρη της σχολικής κοινότητας, με ιδιαίτερη έμφαση στους μαθητές, εκπαιδευτικούς και γονείς</a:t>
            </a:r>
          </a:p>
          <a:p>
            <a:pPr marL="342900" indent="-342900" algn="just">
              <a:lnSpc>
                <a:spcPct val="107000"/>
              </a:lnSpc>
              <a:spcAft>
                <a:spcPts val="800"/>
              </a:spcAft>
              <a:buFont typeface="Arial" panose="020B0604020202020204" pitchFamily="34" charset="0"/>
              <a:buChar char="•"/>
            </a:pPr>
            <a:r>
              <a:rPr lang="el-GR" sz="1900" b="1" dirty="0">
                <a:solidFill>
                  <a:srgbClr val="344068"/>
                </a:solidFill>
                <a:latin typeface="Calibri" panose="020F0502020204030204" pitchFamily="34" charset="0"/>
                <a:ea typeface="Calibri" panose="020F0502020204030204" pitchFamily="34" charset="0"/>
                <a:cs typeface="Times New Roman" panose="02020603050405020304" pitchFamily="18" charset="0"/>
              </a:rPr>
              <a:t>Όσον αφορά στους μαθητές, η εμπειρία έχει δείξει ότι κατά την παιδική ηλικία τα προγράμματα πρόληψης είναι αποτελεσματικότερα και πρέπει να ξεκινούν αρκετά χρόνια πριν από την ηλικία πειραματισμού. Τα σημερινά παιδιά υφίστανται πολλές κοινωνικές, περιβαλλοντικές και πολιτισμικές πιέσεις και χρειάζονται βοήθεια για να παίξουν τα ίδια ενεργό και υπεύθυνο ρόλο στην προστασία τους, να αναλάβουν ευθύνες για τον εαυτό τους. </a:t>
            </a:r>
          </a:p>
          <a:p>
            <a:pPr marL="342900" indent="-342900" algn="just">
              <a:lnSpc>
                <a:spcPct val="107000"/>
              </a:lnSpc>
              <a:spcAft>
                <a:spcPts val="800"/>
              </a:spcAft>
              <a:buFont typeface="Arial" panose="020B0604020202020204" pitchFamily="34" charset="0"/>
              <a:buChar char="•"/>
            </a:pPr>
            <a:r>
              <a:rPr lang="el-GR" sz="1900" b="1" dirty="0">
                <a:solidFill>
                  <a:srgbClr val="344068"/>
                </a:solidFill>
                <a:latin typeface="Calibri" panose="020F0502020204030204" pitchFamily="34" charset="0"/>
                <a:ea typeface="Calibri" panose="020F0502020204030204" pitchFamily="34" charset="0"/>
                <a:cs typeface="Times New Roman" panose="02020603050405020304" pitchFamily="18" charset="0"/>
              </a:rPr>
              <a:t>Αυτή η διαπίστωση ενισχύεται ακόμη περισσότερο όταν αναφερόμαστε σε παιδιά που ανήκουν σε ευάλωτες ομάδες στόχου. Υπάρχουν ενδείξεις ότι η αποτελεσματικότητα των προγραμμάτων επιλεκτικής πρόληψης αυξάνεται όσο πιο νωρίς αυτά προσφέρονται στις επηρεαζόμενες πληθυσμιακές ομάδες (</a:t>
            </a:r>
            <a:r>
              <a:rPr lang="el-GR" sz="1900" b="1" dirty="0" err="1">
                <a:solidFill>
                  <a:srgbClr val="344068"/>
                </a:solidFill>
                <a:latin typeface="Calibri" panose="020F0502020204030204" pitchFamily="34" charset="0"/>
                <a:ea typeface="Calibri" panose="020F0502020204030204" pitchFamily="34" charset="0"/>
                <a:cs typeface="Times New Roman" panose="02020603050405020304" pitchFamily="18" charset="0"/>
              </a:rPr>
              <a:t>Αντιναρκωτικό</a:t>
            </a:r>
            <a:r>
              <a:rPr lang="el-GR" sz="1900" b="1" dirty="0">
                <a:solidFill>
                  <a:srgbClr val="344068"/>
                </a:solidFill>
                <a:latin typeface="Calibri" panose="020F0502020204030204" pitchFamily="34" charset="0"/>
                <a:ea typeface="Calibri" panose="020F0502020204030204" pitchFamily="34" charset="0"/>
                <a:cs typeface="Times New Roman" panose="02020603050405020304" pitchFamily="18" charset="0"/>
              </a:rPr>
              <a:t> Συμβούλιο Κύπρου, 2006). </a:t>
            </a:r>
            <a:endParaRPr lang="en-US" sz="1900" b="1" dirty="0">
              <a:solidFill>
                <a:srgbClr val="344068"/>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4262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28171" y="224091"/>
            <a:ext cx="2888344" cy="2341901"/>
          </a:xfrm>
        </p:spPr>
      </p:pic>
      <p:sp>
        <p:nvSpPr>
          <p:cNvPr id="5" name="Θέση περιεχομένου 2">
            <a:extLst>
              <a:ext uri="{FF2B5EF4-FFF2-40B4-BE49-F238E27FC236}">
                <a16:creationId xmlns:a16="http://schemas.microsoft.com/office/drawing/2014/main" id="{997AF3B7-7B60-4E47-9A41-73708F3003B4}"/>
              </a:ext>
            </a:extLst>
          </p:cNvPr>
          <p:cNvSpPr txBox="1">
            <a:spLocks/>
          </p:cNvSpPr>
          <p:nvPr/>
        </p:nvSpPr>
        <p:spPr>
          <a:xfrm>
            <a:off x="1030515" y="1995714"/>
            <a:ext cx="9942285" cy="379548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l-GR" b="1" dirty="0"/>
          </a:p>
          <a:p>
            <a:pPr marL="0" indent="0">
              <a:buFont typeface="Calibri" panose="020F0502020204030204" pitchFamily="34" charset="0"/>
              <a:buNone/>
            </a:pPr>
            <a:endParaRPr lang="el-GR" b="1" dirty="0">
              <a:highlight>
                <a:srgbClr val="FFFF00"/>
              </a:highlight>
            </a:endParaRPr>
          </a:p>
          <a:p>
            <a:pPr marL="0" indent="0">
              <a:buFont typeface="Calibri" panose="020F0502020204030204" pitchFamily="34" charset="0"/>
              <a:buNone/>
            </a:pPr>
            <a:endParaRPr lang="el-GR" dirty="0"/>
          </a:p>
        </p:txBody>
      </p:sp>
      <p:sp>
        <p:nvSpPr>
          <p:cNvPr id="3" name="TextBox 2">
            <a:extLst>
              <a:ext uri="{FF2B5EF4-FFF2-40B4-BE49-F238E27FC236}">
                <a16:creationId xmlns:a16="http://schemas.microsoft.com/office/drawing/2014/main" id="{ABE376AF-2763-0270-7433-BBBCDB0CBFFA}"/>
              </a:ext>
            </a:extLst>
          </p:cNvPr>
          <p:cNvSpPr txBox="1"/>
          <p:nvPr/>
        </p:nvSpPr>
        <p:spPr>
          <a:xfrm>
            <a:off x="5450114" y="812800"/>
            <a:ext cx="5522686" cy="923330"/>
          </a:xfrm>
          <a:prstGeom prst="rect">
            <a:avLst/>
          </a:prstGeom>
          <a:noFill/>
        </p:spPr>
        <p:txBody>
          <a:bodyPr wrap="square" rtlCol="0">
            <a:spAutoFit/>
          </a:bodyPr>
          <a:lstStyle/>
          <a:p>
            <a:r>
              <a:rPr lang="el-GR" sz="5400" b="1" dirty="0">
                <a:solidFill>
                  <a:srgbClr val="FFC000"/>
                </a:solidFill>
              </a:rPr>
              <a:t>Σας ευχαριστούμε</a:t>
            </a:r>
          </a:p>
        </p:txBody>
      </p:sp>
      <p:pic>
        <p:nvPicPr>
          <p:cNvPr id="6" name="Εικόνα 5">
            <a:extLst>
              <a:ext uri="{FF2B5EF4-FFF2-40B4-BE49-F238E27FC236}">
                <a16:creationId xmlns:a16="http://schemas.microsoft.com/office/drawing/2014/main" id="{1F4ADF60-711A-2D06-7B91-2CB918C07B50}"/>
              </a:ext>
            </a:extLst>
          </p:cNvPr>
          <p:cNvPicPr>
            <a:picLocks noChangeAspect="1"/>
          </p:cNvPicPr>
          <p:nvPr/>
        </p:nvPicPr>
        <p:blipFill>
          <a:blip r:embed="rId3"/>
          <a:stretch>
            <a:fillRect/>
          </a:stretch>
        </p:blipFill>
        <p:spPr>
          <a:xfrm>
            <a:off x="0" y="3156285"/>
            <a:ext cx="12192000" cy="3158002"/>
          </a:xfrm>
          <a:prstGeom prst="rect">
            <a:avLst/>
          </a:prstGeom>
        </p:spPr>
      </p:pic>
    </p:spTree>
    <p:extLst>
      <p:ext uri="{BB962C8B-B14F-4D97-AF65-F5344CB8AC3E}">
        <p14:creationId xmlns:p14="http://schemas.microsoft.com/office/powerpoint/2010/main" val="4174122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6936377" cy="1058871"/>
          </a:xfrm>
        </p:spPr>
        <p:txBody>
          <a:bodyPr>
            <a:normAutofit/>
          </a:bodyPr>
          <a:lstStyle/>
          <a:p>
            <a:r>
              <a:rPr lang="el-GR" sz="4000" b="1" dirty="0"/>
              <a:t>Βάση Ανάπτυξης Προγράμματος </a:t>
            </a:r>
            <a:endParaRPr lang="en-US" sz="4000"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743455" y="-72237"/>
            <a:ext cx="2448545" cy="1985307"/>
          </a:xfrm>
        </p:spPr>
      </p:pic>
      <p:sp>
        <p:nvSpPr>
          <p:cNvPr id="5" name="Rectangle 4"/>
          <p:cNvSpPr/>
          <p:nvPr/>
        </p:nvSpPr>
        <p:spPr>
          <a:xfrm>
            <a:off x="613955" y="1913070"/>
            <a:ext cx="11220994" cy="4467057"/>
          </a:xfrm>
          <a:prstGeom prst="rect">
            <a:avLst/>
          </a:prstGeom>
        </p:spPr>
        <p:txBody>
          <a:bodyPr wrap="square">
            <a:spAutoFit/>
          </a:bodyPr>
          <a:lstStyle/>
          <a:p>
            <a:pPr marL="342900" indent="-342900">
              <a:lnSpc>
                <a:spcPct val="107000"/>
              </a:lnSpc>
              <a:spcAft>
                <a:spcPts val="800"/>
              </a:spcAft>
              <a:buFont typeface="Arial" panose="020B0604020202020204" pitchFamily="34" charset="0"/>
              <a:buChar char="•"/>
            </a:pPr>
            <a:r>
              <a:rPr lang="el-GR" sz="1900" b="1" dirty="0">
                <a:latin typeface="Calibri" panose="020F0502020204030204" pitchFamily="34" charset="0"/>
                <a:ea typeface="Calibri" panose="020F0502020204030204" pitchFamily="34" charset="0"/>
                <a:cs typeface="Times New Roman" panose="02020603050405020304" pitchFamily="18" charset="0"/>
              </a:rPr>
              <a:t>ΔΟΠ:</a:t>
            </a:r>
            <a:r>
              <a:rPr lang="el-GR" sz="1900" b="1" dirty="0">
                <a:solidFill>
                  <a:srgbClr val="344068"/>
                </a:solidFill>
                <a:latin typeface="Calibri" panose="020F0502020204030204" pitchFamily="34" charset="0"/>
                <a:ea typeface="Calibri" panose="020F0502020204030204" pitchFamily="34" charset="0"/>
                <a:cs typeface="Times New Roman" panose="02020603050405020304" pitchFamily="18" charset="0"/>
              </a:rPr>
              <a:t> Υπηρεσία εξειδικευμένη στην πρόληψη των εξαρτήσεων και την προαγωγής της ψυχοκοινωνικής υγείας των κατοίκων του Δήμου </a:t>
            </a:r>
            <a:r>
              <a:rPr lang="el-GR" sz="1900" b="1" dirty="0" err="1">
                <a:solidFill>
                  <a:srgbClr val="344068"/>
                </a:solidFill>
                <a:latin typeface="Calibri" panose="020F0502020204030204" pitchFamily="34" charset="0"/>
                <a:ea typeface="Calibri" panose="020F0502020204030204" pitchFamily="34" charset="0"/>
                <a:cs typeface="Times New Roman" panose="02020603050405020304" pitchFamily="18" charset="0"/>
              </a:rPr>
              <a:t>Γεροσκήπου</a:t>
            </a:r>
            <a:r>
              <a:rPr lang="el-GR" sz="1900" b="1" dirty="0">
                <a:solidFill>
                  <a:srgbClr val="344068"/>
                </a:solidFill>
                <a:latin typeface="Calibri" panose="020F0502020204030204" pitchFamily="34" charset="0"/>
                <a:ea typeface="Calibri" panose="020F0502020204030204" pitchFamily="34" charset="0"/>
                <a:cs typeface="Times New Roman" panose="02020603050405020304" pitchFamily="18" charset="0"/>
              </a:rPr>
              <a:t> και των άλλων δήμων και κοινοτήτων της επαρχίας Πάφου  με 20 χρόνια δραστηριοποίησης. </a:t>
            </a:r>
          </a:p>
          <a:p>
            <a:pPr marL="342900" indent="-342900">
              <a:lnSpc>
                <a:spcPct val="107000"/>
              </a:lnSpc>
              <a:spcAft>
                <a:spcPts val="800"/>
              </a:spcAft>
              <a:buFont typeface="Arial" panose="020B0604020202020204" pitchFamily="34" charset="0"/>
              <a:buChar char="•"/>
            </a:pPr>
            <a:r>
              <a:rPr lang="el-GR" sz="1900" b="1" dirty="0">
                <a:solidFill>
                  <a:srgbClr val="344068"/>
                </a:solidFill>
                <a:latin typeface="Calibri" panose="020F0502020204030204" pitchFamily="34" charset="0"/>
                <a:ea typeface="Calibri" panose="020F0502020204030204" pitchFamily="34" charset="0"/>
                <a:cs typeface="Times New Roman" panose="02020603050405020304" pitchFamily="18" charset="0"/>
              </a:rPr>
              <a:t>Επικοινωνία τόσο με τα σχολεία και τους εκπαιδευτικούς σε όλες τις βαθμίδες. Συμμετοχή σε δράσεις της ΔΟΠ (ομάδες εκπαίδευσης, ομάδες ψυχικής ενδυνάμωσης, εκπαίδευση περί εξαρτήσεων και πρόληψης, ημερίδες, ομιλίες, συμβουλευτική εκπαιδευτικών, κ.α.). </a:t>
            </a:r>
          </a:p>
          <a:p>
            <a:pPr marL="342900" indent="-342900">
              <a:lnSpc>
                <a:spcPct val="107000"/>
              </a:lnSpc>
              <a:spcAft>
                <a:spcPts val="800"/>
              </a:spcAft>
              <a:buFont typeface="Arial" panose="020B0604020202020204" pitchFamily="34" charset="0"/>
              <a:buChar char="•"/>
            </a:pPr>
            <a:r>
              <a:rPr lang="el-GR" sz="1900" b="1" dirty="0">
                <a:solidFill>
                  <a:srgbClr val="344068"/>
                </a:solidFill>
                <a:latin typeface="Calibri" panose="020F0502020204030204" pitchFamily="34" charset="0"/>
                <a:ea typeface="Calibri" panose="020F0502020204030204" pitchFamily="34" charset="0"/>
                <a:cs typeface="Times New Roman" panose="02020603050405020304" pitchFamily="18" charset="0"/>
              </a:rPr>
              <a:t>Επαφή με γονείς είτε στο πλαίσιο ατομικής συμβουλευτικής, είτε μέσα από τη συμμετοχή τους σε ομάδες γονέων είτε και έμμεσα η επαφή μαζί τους λόγω της συμμετοχής των παιδιών τους σε προγράμματα της ΔΟΠ αναδεικνύει τις δυσκολίες που αντιμετωπίζουν στην άσκηση του </a:t>
            </a:r>
            <a:r>
              <a:rPr lang="el-GR" sz="1900" b="1" dirty="0" err="1">
                <a:solidFill>
                  <a:srgbClr val="344068"/>
                </a:solidFill>
                <a:latin typeface="Calibri" panose="020F0502020204030204" pitchFamily="34" charset="0"/>
                <a:ea typeface="Calibri" panose="020F0502020204030204" pitchFamily="34" charset="0"/>
                <a:cs typeface="Times New Roman" panose="02020603050405020304" pitchFamily="18" charset="0"/>
              </a:rPr>
              <a:t>γονεϊκού</a:t>
            </a:r>
            <a:r>
              <a:rPr lang="el-GR" sz="1900" b="1" dirty="0">
                <a:solidFill>
                  <a:srgbClr val="344068"/>
                </a:solidFill>
                <a:latin typeface="Calibri" panose="020F0502020204030204" pitchFamily="34" charset="0"/>
                <a:ea typeface="Calibri" panose="020F0502020204030204" pitchFamily="34" charset="0"/>
                <a:cs typeface="Times New Roman" panose="02020603050405020304" pitchFamily="18" charset="0"/>
              </a:rPr>
              <a:t> τους ρόλου, στην έλλειψη συναισθηματικής σύνδεσης άρα και υποστήριξης των παιδιών τους.</a:t>
            </a:r>
          </a:p>
          <a:p>
            <a:pPr marL="342900" indent="-342900">
              <a:lnSpc>
                <a:spcPct val="107000"/>
              </a:lnSpc>
              <a:spcAft>
                <a:spcPts val="800"/>
              </a:spcAft>
              <a:buFont typeface="Arial" panose="020B0604020202020204" pitchFamily="34" charset="0"/>
              <a:buChar char="•"/>
            </a:pPr>
            <a:r>
              <a:rPr lang="el-GR" sz="1900" b="1" dirty="0">
                <a:solidFill>
                  <a:srgbClr val="344068"/>
                </a:solidFill>
                <a:latin typeface="Calibri" panose="020F0502020204030204" pitchFamily="34" charset="0"/>
                <a:ea typeface="Calibri" panose="020F0502020204030204" pitchFamily="34" charset="0"/>
                <a:cs typeface="Times New Roman" panose="02020603050405020304" pitchFamily="18" charset="0"/>
              </a:rPr>
              <a:t>Είναι αναμενόμενο αυτές οι δυσκολίες να αυξάνονται στις οικογένειες όπου ενυπάρχει </a:t>
            </a:r>
            <a:r>
              <a:rPr lang="el-GR" sz="1900" b="1" dirty="0" err="1">
                <a:solidFill>
                  <a:srgbClr val="344068"/>
                </a:solidFill>
                <a:latin typeface="Calibri" panose="020F0502020204030204" pitchFamily="34" charset="0"/>
                <a:ea typeface="Calibri" panose="020F0502020204030204" pitchFamily="34" charset="0"/>
                <a:cs typeface="Times New Roman" panose="02020603050405020304" pitchFamily="18" charset="0"/>
              </a:rPr>
              <a:t>ευαλωτότητα</a:t>
            </a:r>
            <a:r>
              <a:rPr lang="el-GR" sz="1900" b="1" dirty="0">
                <a:solidFill>
                  <a:srgbClr val="344068"/>
                </a:solidFill>
                <a:latin typeface="Calibri" panose="020F0502020204030204" pitchFamily="34" charset="0"/>
                <a:ea typeface="Calibri" panose="020F0502020204030204" pitchFamily="34" charset="0"/>
                <a:cs typeface="Times New Roman" panose="02020603050405020304" pitchFamily="18" charset="0"/>
              </a:rPr>
              <a:t>. Συνεχώς αυξάνονται οικογένειες που έχουν μέλη με σωματικές ασθένειες χρόνιες, μακροχρόνιες ψυχικές διαταραχές, μετανάστες, παιδιά/έφηβοι που ανατρέφονται από μη βιολογικούς γονείς.</a:t>
            </a:r>
            <a:endParaRPr lang="en-US" sz="1900" b="1" dirty="0">
              <a:solidFill>
                <a:srgbClr val="344068"/>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47442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8903643" cy="1489945"/>
          </a:xfrm>
        </p:spPr>
        <p:txBody>
          <a:bodyPr>
            <a:normAutofit fontScale="90000"/>
          </a:bodyPr>
          <a:lstStyle/>
          <a:p>
            <a:r>
              <a:rPr lang="el-GR" sz="4000" b="1" dirty="0">
                <a:solidFill>
                  <a:schemeClr val="tx1"/>
                </a:solidFill>
              </a:rPr>
              <a:t>Σκοπός</a:t>
            </a:r>
            <a:br>
              <a:rPr lang="el-GR" sz="4000" b="1" dirty="0"/>
            </a:br>
            <a:r>
              <a:rPr lang="el-GR" sz="2700" b="1" dirty="0">
                <a:solidFill>
                  <a:srgbClr val="344068"/>
                </a:solidFill>
              </a:rPr>
              <a:t>Η πρόληψη της εξάρτησης και των </a:t>
            </a:r>
            <a:r>
              <a:rPr lang="el-GR" sz="2700" b="1" dirty="0" err="1">
                <a:solidFill>
                  <a:srgbClr val="344068"/>
                </a:solidFill>
              </a:rPr>
              <a:t>εξαρτητικών</a:t>
            </a:r>
            <a:r>
              <a:rPr lang="el-GR" sz="2700" b="1" dirty="0">
                <a:solidFill>
                  <a:srgbClr val="344068"/>
                </a:solidFill>
              </a:rPr>
              <a:t> συμπεριφορών και η προαγωγή της ψυχικής υγείας  παιδιών και εφήβων πρώτου ηλικιακού σταδίου</a:t>
            </a:r>
            <a:endParaRPr lang="en-US" sz="2700" b="1" dirty="0">
              <a:solidFill>
                <a:srgbClr val="344068"/>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614263" y="-1"/>
            <a:ext cx="2577738" cy="2090058"/>
          </a:xfrm>
        </p:spPr>
      </p:pic>
      <p:sp>
        <p:nvSpPr>
          <p:cNvPr id="3" name="Rectangle 2"/>
          <p:cNvSpPr/>
          <p:nvPr/>
        </p:nvSpPr>
        <p:spPr>
          <a:xfrm>
            <a:off x="1097280" y="1776548"/>
            <a:ext cx="10698480" cy="4963410"/>
          </a:xfrm>
          <a:prstGeom prst="rect">
            <a:avLst/>
          </a:prstGeom>
        </p:spPr>
        <p:txBody>
          <a:bodyPr wrap="square">
            <a:spAutoFit/>
          </a:bodyPr>
          <a:lstStyle/>
          <a:p>
            <a:pPr algn="just">
              <a:lnSpc>
                <a:spcPct val="107000"/>
              </a:lnSpc>
              <a:spcAft>
                <a:spcPts val="800"/>
              </a:spcAft>
            </a:pPr>
            <a:r>
              <a:rPr lang="el-GR" sz="2400" b="1" dirty="0">
                <a:latin typeface="Calibri" panose="020F0502020204030204" pitchFamily="34" charset="0"/>
                <a:ea typeface="Calibri" panose="020F0502020204030204" pitchFamily="34" charset="0"/>
                <a:cs typeface="Times New Roman" panose="02020603050405020304" pitchFamily="18" charset="0"/>
              </a:rPr>
              <a:t>Γενικός στόχος: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b="1" dirty="0">
                <a:solidFill>
                  <a:srgbClr val="344068"/>
                </a:solidFill>
                <a:latin typeface="Calibri" panose="020F0502020204030204" pitchFamily="34" charset="0"/>
                <a:ea typeface="Calibri" panose="020F0502020204030204" pitchFamily="34" charset="0"/>
                <a:cs typeface="Times New Roman" panose="02020603050405020304" pitchFamily="18" charset="0"/>
              </a:rPr>
              <a:t>Η δημιουργία ή ενίσχυση των προστατευτικών παραγόντων του ατόμου απέναντι στη χρήση </a:t>
            </a:r>
            <a:r>
              <a:rPr lang="el-GR" b="1" dirty="0" err="1">
                <a:solidFill>
                  <a:srgbClr val="344068"/>
                </a:solidFill>
                <a:latin typeface="Calibri" panose="020F0502020204030204" pitchFamily="34" charset="0"/>
                <a:ea typeface="Calibri" panose="020F0502020204030204" pitchFamily="34" charset="0"/>
                <a:cs typeface="Times New Roman" panose="02020603050405020304" pitchFamily="18" charset="0"/>
              </a:rPr>
              <a:t>εξαρτησιογόνων</a:t>
            </a:r>
            <a:r>
              <a:rPr lang="el-GR" b="1" dirty="0">
                <a:solidFill>
                  <a:srgbClr val="344068"/>
                </a:solidFill>
                <a:latin typeface="Calibri" panose="020F0502020204030204" pitchFamily="34" charset="0"/>
                <a:ea typeface="Calibri" panose="020F0502020204030204" pitchFamily="34" charset="0"/>
                <a:cs typeface="Times New Roman" panose="02020603050405020304" pitchFamily="18" charset="0"/>
              </a:rPr>
              <a:t> ουσιών και την προαγωγή της ψυχοκοινωνικής υγείας του.</a:t>
            </a:r>
            <a:endParaRPr lang="en-US" b="1" dirty="0">
              <a:solidFill>
                <a:srgbClr val="344068"/>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400" b="1" dirty="0">
                <a:latin typeface="Calibri" panose="020F0502020204030204" pitchFamily="34" charset="0"/>
                <a:ea typeface="Calibri" panose="020F0502020204030204" pitchFamily="34" charset="0"/>
                <a:cs typeface="Times New Roman" panose="02020603050405020304" pitchFamily="18" charset="0"/>
              </a:rPr>
              <a:t>Οι ειδικοί στόχοι της παρέμβασης εστιάζουν στην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spcAft>
                <a:spcPts val="800"/>
              </a:spcAft>
              <a:buFont typeface="Arial" panose="020B0604020202020204" pitchFamily="34" charset="0"/>
              <a:buChar char="•"/>
            </a:pPr>
            <a:r>
              <a:rPr lang="el-GR" dirty="0">
                <a:solidFill>
                  <a:srgbClr val="344068"/>
                </a:solidFill>
                <a:latin typeface="Calibri" panose="020F0502020204030204" pitchFamily="34" charset="0"/>
                <a:ea typeface="Calibri" panose="020F0502020204030204" pitchFamily="34" charset="0"/>
                <a:cs typeface="Times New Roman" panose="02020603050405020304" pitchFamily="18" charset="0"/>
              </a:rPr>
              <a:t>Αναγνώριση του εαυτού και ενίσχυση της πίστης στον εαυτό και τις δυνατότητες του</a:t>
            </a:r>
            <a:endParaRPr lang="en-US" dirty="0">
              <a:solidFill>
                <a:srgbClr val="344068"/>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lgn="just">
              <a:spcAft>
                <a:spcPts val="800"/>
              </a:spcAft>
              <a:buFont typeface="Arial" panose="020B0604020202020204" pitchFamily="34" charset="0"/>
              <a:buChar char="•"/>
            </a:pPr>
            <a:r>
              <a:rPr lang="el-GR" dirty="0">
                <a:solidFill>
                  <a:srgbClr val="344068"/>
                </a:solidFill>
                <a:latin typeface="Calibri" panose="020F0502020204030204" pitchFamily="34" charset="0"/>
                <a:ea typeface="Calibri" panose="020F0502020204030204" pitchFamily="34" charset="0"/>
                <a:cs typeface="Times New Roman" panose="02020603050405020304" pitchFamily="18" charset="0"/>
              </a:rPr>
              <a:t>Αναγνώριση/Έκφραση/Διαχείριση δύσκολων συναισθηματικών καταστάσεων </a:t>
            </a:r>
          </a:p>
          <a:p>
            <a:pPr marL="285750" indent="-285750" algn="just">
              <a:spcAft>
                <a:spcPts val="800"/>
              </a:spcAft>
              <a:buFont typeface="Arial" panose="020B0604020202020204" pitchFamily="34" charset="0"/>
              <a:buChar char="•"/>
            </a:pPr>
            <a:r>
              <a:rPr lang="el-GR" dirty="0">
                <a:solidFill>
                  <a:srgbClr val="344068"/>
                </a:solidFill>
                <a:latin typeface="Calibri" panose="020F0502020204030204" pitchFamily="34" charset="0"/>
                <a:ea typeface="Calibri" panose="020F0502020204030204" pitchFamily="34" charset="0"/>
                <a:cs typeface="Times New Roman" panose="02020603050405020304" pitchFamily="18" charset="0"/>
              </a:rPr>
              <a:t>Ανάπτυξη προσωπικών και κοινωνικών δεξιοτήτων σε παιδιά &amp; εφήβους για την επικοινωνία, αντιμετώπιση δύσκολων καταστάσεων, τη διεκδίκηση, την οριοθέτηση</a:t>
            </a:r>
            <a:endParaRPr lang="en-US" dirty="0">
              <a:solidFill>
                <a:srgbClr val="344068"/>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lgn="just">
              <a:spcAft>
                <a:spcPts val="800"/>
              </a:spcAft>
              <a:buFont typeface="Arial" panose="020B0604020202020204" pitchFamily="34" charset="0"/>
              <a:buChar char="•"/>
            </a:pPr>
            <a:r>
              <a:rPr lang="el-GR" dirty="0">
                <a:solidFill>
                  <a:srgbClr val="344068"/>
                </a:solidFill>
                <a:latin typeface="Calibri" panose="020F0502020204030204" pitchFamily="34" charset="0"/>
                <a:ea typeface="Calibri" panose="020F0502020204030204" pitchFamily="34" charset="0"/>
                <a:cs typeface="Times New Roman" panose="02020603050405020304" pitchFamily="18" charset="0"/>
              </a:rPr>
              <a:t>Ανάπτυξη εναλλακτικών τρόπων επικοινωνίας με συνομηλίκους και ενήλικες για τη διευκόλυνση των σχέσεις μεταξύ τους</a:t>
            </a:r>
            <a:endParaRPr lang="en-US" dirty="0">
              <a:solidFill>
                <a:srgbClr val="344068"/>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lgn="just">
              <a:spcAft>
                <a:spcPts val="800"/>
              </a:spcAft>
              <a:buFont typeface="Arial" panose="020B0604020202020204" pitchFamily="34" charset="0"/>
              <a:buChar char="•"/>
            </a:pPr>
            <a:r>
              <a:rPr lang="el-GR" dirty="0">
                <a:solidFill>
                  <a:srgbClr val="344068"/>
                </a:solidFill>
                <a:latin typeface="Calibri" panose="020F0502020204030204" pitchFamily="34" charset="0"/>
                <a:ea typeface="Calibri" panose="020F0502020204030204" pitchFamily="34" charset="0"/>
                <a:cs typeface="Times New Roman" panose="02020603050405020304" pitchFamily="18" charset="0"/>
              </a:rPr>
              <a:t>Βίωση της έννοιας «</a:t>
            </a:r>
            <a:r>
              <a:rPr lang="el-GR" dirty="0" err="1">
                <a:solidFill>
                  <a:srgbClr val="344068"/>
                </a:solidFill>
                <a:latin typeface="Calibri" panose="020F0502020204030204" pitchFamily="34" charset="0"/>
                <a:ea typeface="Calibri" panose="020F0502020204030204" pitchFamily="34" charset="0"/>
                <a:cs typeface="Times New Roman" panose="02020603050405020304" pitchFamily="18" charset="0"/>
              </a:rPr>
              <a:t>ανήκειν</a:t>
            </a:r>
            <a:r>
              <a:rPr lang="el-GR" dirty="0">
                <a:solidFill>
                  <a:srgbClr val="344068"/>
                </a:solidFill>
                <a:latin typeface="Calibri" panose="020F0502020204030204" pitchFamily="34" charset="0"/>
                <a:ea typeface="Calibri" panose="020F0502020204030204" pitchFamily="34" charset="0"/>
                <a:cs typeface="Times New Roman" panose="02020603050405020304" pitchFamily="18" charset="0"/>
              </a:rPr>
              <a:t>» σε όσα περισσότερα επίπεδα της ζωής των παιδιών και εφήβων </a:t>
            </a:r>
            <a:endParaRPr lang="en-US" dirty="0">
              <a:solidFill>
                <a:srgbClr val="344068"/>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lgn="just">
              <a:spcAft>
                <a:spcPts val="800"/>
              </a:spcAft>
              <a:buFont typeface="Arial" panose="020B0604020202020204" pitchFamily="34" charset="0"/>
              <a:buChar char="•"/>
            </a:pPr>
            <a:r>
              <a:rPr lang="el-GR" dirty="0">
                <a:solidFill>
                  <a:srgbClr val="344068"/>
                </a:solidFill>
                <a:latin typeface="Calibri" panose="020F0502020204030204" pitchFamily="34" charset="0"/>
                <a:ea typeface="Calibri" panose="020F0502020204030204" pitchFamily="34" charset="0"/>
                <a:cs typeface="Times New Roman" panose="02020603050405020304" pitchFamily="18" charset="0"/>
              </a:rPr>
              <a:t>Βελτίωση των σχέσεων με τους γονείς και τους σημαντικούς άλλους (με θέση «</a:t>
            </a:r>
            <a:r>
              <a:rPr lang="el-GR" dirty="0" err="1">
                <a:solidFill>
                  <a:srgbClr val="344068"/>
                </a:solidFill>
                <a:latin typeface="Calibri" panose="020F0502020204030204" pitchFamily="34" charset="0"/>
                <a:ea typeface="Calibri" panose="020F0502020204030204" pitchFamily="34" charset="0"/>
                <a:cs typeface="Times New Roman" panose="02020603050405020304" pitchFamily="18" charset="0"/>
              </a:rPr>
              <a:t>γονεϊκών</a:t>
            </a:r>
            <a:r>
              <a:rPr lang="el-GR" dirty="0">
                <a:solidFill>
                  <a:srgbClr val="344068"/>
                </a:solidFill>
                <a:latin typeface="Calibri" panose="020F0502020204030204" pitchFamily="34" charset="0"/>
                <a:ea typeface="Calibri" panose="020F0502020204030204" pitchFamily="34" charset="0"/>
                <a:cs typeface="Times New Roman" panose="02020603050405020304" pitchFamily="18" charset="0"/>
              </a:rPr>
              <a:t> προτύπων») ενήλικες στη ζωή τους</a:t>
            </a:r>
            <a:endParaRPr lang="en-US" dirty="0">
              <a:solidFill>
                <a:srgbClr val="344068"/>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2985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8903643" cy="1489945"/>
          </a:xfrm>
        </p:spPr>
        <p:txBody>
          <a:bodyPr>
            <a:normAutofit/>
          </a:bodyPr>
          <a:lstStyle/>
          <a:p>
            <a:r>
              <a:rPr lang="el-GR" b="1" dirty="0">
                <a:solidFill>
                  <a:schemeClr val="tx1"/>
                </a:solidFill>
              </a:rPr>
              <a:t>ΟΜΑΔΕΣ ΣΤΟΧΟΥ</a:t>
            </a:r>
            <a:br>
              <a:rPr lang="en-US" dirty="0"/>
            </a:br>
            <a:endParaRPr lang="en-US" sz="2700" b="1" dirty="0">
              <a:solidFill>
                <a:srgbClr val="344068"/>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647447" y="-1"/>
            <a:ext cx="2544554" cy="2063152"/>
          </a:xfrm>
        </p:spPr>
      </p:pic>
      <p:sp>
        <p:nvSpPr>
          <p:cNvPr id="5" name="Rectangle 4"/>
          <p:cNvSpPr/>
          <p:nvPr/>
        </p:nvSpPr>
        <p:spPr>
          <a:xfrm>
            <a:off x="1097281" y="2063151"/>
            <a:ext cx="10463348" cy="3108543"/>
          </a:xfrm>
          <a:prstGeom prst="rect">
            <a:avLst/>
          </a:prstGeom>
        </p:spPr>
        <p:txBody>
          <a:bodyPr wrap="square">
            <a:spAutoFit/>
          </a:bodyPr>
          <a:lstStyle/>
          <a:p>
            <a:pPr marL="285750" indent="-285750" algn="just">
              <a:buFont typeface="Arial" panose="020B0604020202020204" pitchFamily="34" charset="0"/>
              <a:buChar char="•"/>
            </a:pPr>
            <a:r>
              <a:rPr lang="el-GR" sz="2800" b="1" dirty="0">
                <a:solidFill>
                  <a:srgbClr val="344068"/>
                </a:solidFill>
              </a:rPr>
              <a:t>Παιδιά (6-11 ετών) / μαθητές δημοτικών σχολείων &amp; </a:t>
            </a:r>
          </a:p>
          <a:p>
            <a:pPr marL="285750" indent="-285750" algn="just">
              <a:buFont typeface="Arial" panose="020B0604020202020204" pitchFamily="34" charset="0"/>
              <a:buChar char="•"/>
            </a:pPr>
            <a:r>
              <a:rPr lang="el-GR" sz="2800" b="1" dirty="0">
                <a:solidFill>
                  <a:srgbClr val="344068"/>
                </a:solidFill>
              </a:rPr>
              <a:t>Έφηβοι (12-16 ετών) / μαθητές γυμνασίου/λυκείου που ανήκουν σε ευάλωτες ομάδες πληθυσμού.  </a:t>
            </a:r>
          </a:p>
          <a:p>
            <a:pPr marL="285750" indent="-285750" algn="just">
              <a:buFont typeface="Arial" panose="020B0604020202020204" pitchFamily="34" charset="0"/>
              <a:buChar char="•"/>
            </a:pPr>
            <a:r>
              <a:rPr lang="el-GR" sz="2800" b="1" dirty="0">
                <a:solidFill>
                  <a:srgbClr val="344068"/>
                </a:solidFill>
              </a:rPr>
              <a:t>Γονείς παιδιών/εφήβων με </a:t>
            </a:r>
            <a:r>
              <a:rPr lang="el-GR" sz="2800" b="1" dirty="0" err="1">
                <a:solidFill>
                  <a:srgbClr val="344068"/>
                </a:solidFill>
              </a:rPr>
              <a:t>ευαλωτότητα</a:t>
            </a:r>
            <a:r>
              <a:rPr lang="el-GR" sz="2800" b="1" dirty="0">
                <a:solidFill>
                  <a:srgbClr val="344068"/>
                </a:solidFill>
              </a:rPr>
              <a:t> (ενδιάμεση ομάδα στόχου)</a:t>
            </a:r>
          </a:p>
          <a:p>
            <a:pPr marL="285750" indent="-285750" algn="just">
              <a:buFont typeface="Arial" panose="020B0604020202020204" pitchFamily="34" charset="0"/>
              <a:buChar char="•"/>
            </a:pPr>
            <a:r>
              <a:rPr lang="el-GR" sz="2800" b="1" dirty="0">
                <a:solidFill>
                  <a:srgbClr val="344068"/>
                </a:solidFill>
              </a:rPr>
              <a:t>Εκπαιδευτικοί παιδιών/εφήβων με </a:t>
            </a:r>
            <a:r>
              <a:rPr lang="el-GR" sz="2800" b="1" dirty="0" err="1">
                <a:solidFill>
                  <a:srgbClr val="344068"/>
                </a:solidFill>
              </a:rPr>
              <a:t>ευαλωτότητα</a:t>
            </a:r>
            <a:r>
              <a:rPr lang="el-GR" sz="2800" b="1" dirty="0">
                <a:solidFill>
                  <a:srgbClr val="344068"/>
                </a:solidFill>
              </a:rPr>
              <a:t> (ενδιάμεση ομάδα στόχου)</a:t>
            </a:r>
          </a:p>
        </p:txBody>
      </p:sp>
    </p:spTree>
    <p:extLst>
      <p:ext uri="{BB962C8B-B14F-4D97-AF65-F5344CB8AC3E}">
        <p14:creationId xmlns:p14="http://schemas.microsoft.com/office/powerpoint/2010/main" val="2209391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74320"/>
            <a:ext cx="8903643" cy="1502228"/>
          </a:xfrm>
        </p:spPr>
        <p:txBody>
          <a:bodyPr>
            <a:normAutofit/>
          </a:bodyPr>
          <a:lstStyle/>
          <a:p>
            <a:pPr>
              <a:lnSpc>
                <a:spcPct val="100000"/>
              </a:lnSpc>
            </a:pPr>
            <a:r>
              <a:rPr lang="el-GR" b="1" dirty="0">
                <a:solidFill>
                  <a:schemeClr val="tx1"/>
                </a:solidFill>
              </a:rPr>
              <a:t>Παιδιά 6 – 11 χρόνων</a:t>
            </a:r>
            <a:br>
              <a:rPr lang="el-GR" b="1" dirty="0">
                <a:solidFill>
                  <a:schemeClr val="tx1"/>
                </a:solidFill>
              </a:rPr>
            </a:br>
            <a:endParaRPr lang="en-US" sz="2700" b="1" dirty="0">
              <a:solidFill>
                <a:schemeClr val="tx1"/>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565929" y="-1"/>
            <a:ext cx="2626071" cy="2129247"/>
          </a:xfrm>
        </p:spPr>
      </p:pic>
      <p:sp>
        <p:nvSpPr>
          <p:cNvPr id="3" name="Rectangle 2"/>
          <p:cNvSpPr/>
          <p:nvPr/>
        </p:nvSpPr>
        <p:spPr>
          <a:xfrm>
            <a:off x="1097280" y="1776548"/>
            <a:ext cx="9757954" cy="4708981"/>
          </a:xfrm>
          <a:prstGeom prst="rect">
            <a:avLst/>
          </a:prstGeom>
        </p:spPr>
        <p:txBody>
          <a:bodyPr wrap="square">
            <a:spAutoFit/>
          </a:bodyPr>
          <a:lstStyle/>
          <a:p>
            <a:pPr algn="just"/>
            <a:r>
              <a:rPr lang="el-GR" sz="2000" b="1" dirty="0"/>
              <a:t>ΆΜΕΣΗ ΠΑΡΕΜΒΑΣΗ: </a:t>
            </a:r>
          </a:p>
          <a:p>
            <a:pPr marL="285750" indent="-285750" algn="just">
              <a:buFont typeface="Arial" panose="020B0604020202020204" pitchFamily="34" charset="0"/>
              <a:buChar char="•"/>
            </a:pPr>
            <a:r>
              <a:rPr lang="el-GR" sz="2000" b="1" dirty="0">
                <a:solidFill>
                  <a:srgbClr val="344068"/>
                </a:solidFill>
              </a:rPr>
              <a:t>σε ολόκληρα τμήματα δημοτικών σχολείων (με πληθυσμό </a:t>
            </a:r>
            <a:r>
              <a:rPr lang="el-GR" sz="2000" b="1" dirty="0" err="1">
                <a:solidFill>
                  <a:srgbClr val="344068"/>
                </a:solidFill>
              </a:rPr>
              <a:t>ευαλωτότητας</a:t>
            </a:r>
            <a:r>
              <a:rPr lang="el-GR" sz="2000" b="1" dirty="0">
                <a:solidFill>
                  <a:srgbClr val="344068"/>
                </a:solidFill>
              </a:rPr>
              <a:t> άνω του 80%, στη διάρκεια του σχολικού προγράμματος με παρουσία και συμμετοχή του/της εκπαιδευτικού της τάξης,  «Ομάδα Ψυχικής Ενδυνάμωσης» (διάρκειας 10 συναντήσεων, 2 συνεχόμενων σχολικών περιόδων) ή </a:t>
            </a:r>
          </a:p>
          <a:p>
            <a:pPr marL="285750" indent="-285750" algn="just">
              <a:buFont typeface="Arial" panose="020B0604020202020204" pitchFamily="34" charset="0"/>
              <a:buChar char="•"/>
            </a:pPr>
            <a:r>
              <a:rPr lang="el-GR" sz="2000" b="1" dirty="0">
                <a:solidFill>
                  <a:srgbClr val="344068"/>
                </a:solidFill>
              </a:rPr>
              <a:t>σε παιδιά που θα υποδείξουν οι εκπαιδευτικοί, η διεύθυνση σχολείου, η εκπαιδευτική ψυχολόγος και θα συμμετέχουν σε Ομάδα Ψυχικής Ενδυνάμωσης σε απογευματινό χρόνο (διάρκειας 10 συναντήσεων, 90’ /</a:t>
            </a:r>
            <a:r>
              <a:rPr lang="el-GR" sz="2000" b="1" dirty="0" err="1">
                <a:solidFill>
                  <a:srgbClr val="344068"/>
                </a:solidFill>
              </a:rPr>
              <a:t>έκαστη</a:t>
            </a:r>
            <a:r>
              <a:rPr lang="el-GR" sz="2000" b="1" dirty="0">
                <a:solidFill>
                  <a:srgbClr val="344068"/>
                </a:solidFill>
              </a:rPr>
              <a:t>). </a:t>
            </a:r>
          </a:p>
          <a:p>
            <a:pPr algn="just"/>
            <a:endParaRPr lang="el-GR" sz="1000" b="1" dirty="0"/>
          </a:p>
          <a:p>
            <a:pPr algn="just"/>
            <a:r>
              <a:rPr lang="el-GR" sz="2000" b="1" dirty="0"/>
              <a:t>ΕΝΙΣΧΥΤΙΚΕΣ ΠΑΡΕΜΒΑΣΕΙΣ: </a:t>
            </a:r>
          </a:p>
          <a:p>
            <a:pPr marL="285750" indent="-285750" algn="just">
              <a:buFont typeface="Arial" panose="020B0604020202020204" pitchFamily="34" charset="0"/>
              <a:buChar char="•"/>
            </a:pPr>
            <a:r>
              <a:rPr lang="el-GR" sz="2000" b="1" dirty="0">
                <a:solidFill>
                  <a:srgbClr val="344068"/>
                </a:solidFill>
              </a:rPr>
              <a:t>υποστήριξη στη μαθησιακή διαδικασία από επαγγελματία συνεργάτη (για όσα παιδιά το έχουν ανάγκη </a:t>
            </a:r>
            <a:r>
              <a:rPr lang="el-GR" sz="2000" b="1" dirty="0" err="1">
                <a:solidFill>
                  <a:srgbClr val="344068"/>
                </a:solidFill>
              </a:rPr>
              <a:t>κατ΄υπόδειξη</a:t>
            </a:r>
            <a:r>
              <a:rPr lang="el-GR" sz="2000" b="1" dirty="0">
                <a:solidFill>
                  <a:srgbClr val="344068"/>
                </a:solidFill>
              </a:rPr>
              <a:t> του εκπαιδευτικού ή του γονέα και συμφωνία των γονέων)</a:t>
            </a:r>
          </a:p>
          <a:p>
            <a:pPr marL="285750" indent="-285750" algn="just">
              <a:buFont typeface="Arial" panose="020B0604020202020204" pitchFamily="34" charset="0"/>
              <a:buChar char="•"/>
            </a:pPr>
            <a:r>
              <a:rPr lang="el-GR" sz="2000" b="1" dirty="0">
                <a:solidFill>
                  <a:srgbClr val="344068"/>
                </a:solidFill>
              </a:rPr>
              <a:t>συμμετοχή σε εναλλακτικές υγιείς δραστηριότητες (αθλητικές, καλλιτεχνικές, κ.α.) σύμφωνα με την επιθυμία και την εκφραζόμενη ανάγκη του παιδιού</a:t>
            </a:r>
          </a:p>
        </p:txBody>
      </p:sp>
    </p:spTree>
    <p:extLst>
      <p:ext uri="{BB962C8B-B14F-4D97-AF65-F5344CB8AC3E}">
        <p14:creationId xmlns:p14="http://schemas.microsoft.com/office/powerpoint/2010/main" val="2728980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666205"/>
            <a:ext cx="8903643" cy="1384663"/>
          </a:xfrm>
        </p:spPr>
        <p:txBody>
          <a:bodyPr>
            <a:noAutofit/>
          </a:bodyPr>
          <a:lstStyle/>
          <a:p>
            <a:pPr>
              <a:lnSpc>
                <a:spcPct val="100000"/>
              </a:lnSpc>
            </a:pPr>
            <a:br>
              <a:rPr lang="el-GR" sz="4300" b="1" dirty="0">
                <a:solidFill>
                  <a:schemeClr val="tx1"/>
                </a:solidFill>
              </a:rPr>
            </a:br>
            <a:br>
              <a:rPr lang="el-GR" sz="4300" b="1" dirty="0">
                <a:solidFill>
                  <a:schemeClr val="tx1"/>
                </a:solidFill>
              </a:rPr>
            </a:br>
            <a:r>
              <a:rPr lang="el-GR" sz="4300" b="1" dirty="0">
                <a:solidFill>
                  <a:schemeClr val="tx1"/>
                </a:solidFill>
              </a:rPr>
              <a:t>Έφηβοι 12-16 χρόνων</a:t>
            </a:r>
            <a:br>
              <a:rPr lang="el-GR" sz="4300" b="1" dirty="0">
                <a:solidFill>
                  <a:schemeClr val="tx1"/>
                </a:solidFill>
              </a:rPr>
            </a:br>
            <a:endParaRPr lang="en-US" sz="4300" b="1" dirty="0">
              <a:solidFill>
                <a:schemeClr val="tx1"/>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549819" y="-1"/>
            <a:ext cx="2642182" cy="2142310"/>
          </a:xfrm>
        </p:spPr>
      </p:pic>
      <p:sp>
        <p:nvSpPr>
          <p:cNvPr id="5" name="Rectangle 4"/>
          <p:cNvSpPr/>
          <p:nvPr/>
        </p:nvSpPr>
        <p:spPr>
          <a:xfrm>
            <a:off x="1077250" y="1927001"/>
            <a:ext cx="10019211" cy="4339650"/>
          </a:xfrm>
          <a:prstGeom prst="rect">
            <a:avLst/>
          </a:prstGeom>
        </p:spPr>
        <p:txBody>
          <a:bodyPr wrap="square">
            <a:spAutoFit/>
          </a:bodyPr>
          <a:lstStyle/>
          <a:p>
            <a:pPr algn="just"/>
            <a:r>
              <a:rPr lang="el-GR" sz="2000" b="1" dirty="0"/>
              <a:t>ΑΜΕΣΗ ΠΑΡΕΜΒΑΣΗ:	</a:t>
            </a:r>
          </a:p>
          <a:p>
            <a:pPr marL="285750" indent="-285750" algn="just">
              <a:buFont typeface="Arial" panose="020B0604020202020204" pitchFamily="34" charset="0"/>
              <a:buChar char="•"/>
            </a:pPr>
            <a:r>
              <a:rPr lang="el-GR" sz="2000" b="1" dirty="0">
                <a:solidFill>
                  <a:srgbClr val="344068"/>
                </a:solidFill>
              </a:rPr>
              <a:t>σε Ομάδα Εφήβων που θα υλοποιήσουν οι επαγγελματίες της ΔΟΠ και θα συμμετέχουν μαθητές που θα υποδείξουν οι εκπαιδευτικοί, η διεύθυνση, η εκπαιδευτική ψυχολόγος του σχολείου και θα αποτελέσουν Ομάδα Ψυχικής Ενδυνάμωσης  (διάρκειας 10 συναντήσεων, 90’ /</a:t>
            </a:r>
            <a:r>
              <a:rPr lang="el-GR" sz="2000" b="1" dirty="0" err="1">
                <a:solidFill>
                  <a:srgbClr val="344068"/>
                </a:solidFill>
              </a:rPr>
              <a:t>έκαστη</a:t>
            </a:r>
            <a:r>
              <a:rPr lang="el-GR" sz="2000" b="1" dirty="0">
                <a:solidFill>
                  <a:srgbClr val="344068"/>
                </a:solidFill>
              </a:rPr>
              <a:t>, εντός σχολείου ή σε απογευματινό χρόνο) </a:t>
            </a:r>
          </a:p>
          <a:p>
            <a:pPr marL="285750" indent="-285750" algn="just">
              <a:buFont typeface="Arial" panose="020B0604020202020204" pitchFamily="34" charset="0"/>
              <a:buChar char="•"/>
            </a:pPr>
            <a:r>
              <a:rPr lang="el-GR" sz="2000" b="1" dirty="0">
                <a:solidFill>
                  <a:srgbClr val="344068"/>
                </a:solidFill>
              </a:rPr>
              <a:t>σε ατομικό επίπεδο Συμβουλευτική Υποστήριξη σε συνεργασία με τη ΣΕΑ του γυμνασίου</a:t>
            </a:r>
          </a:p>
          <a:p>
            <a:pPr algn="just"/>
            <a:endParaRPr lang="el-GR" sz="800" b="1" dirty="0">
              <a:solidFill>
                <a:srgbClr val="344068"/>
              </a:solidFill>
            </a:endParaRPr>
          </a:p>
          <a:p>
            <a:pPr algn="just"/>
            <a:r>
              <a:rPr lang="el-GR" sz="2000" b="1" dirty="0"/>
              <a:t>ΈΜΜΕΣΗ ΠΑΡΕΜΒΑΣΗ:</a:t>
            </a:r>
          </a:p>
          <a:p>
            <a:pPr marL="285750" indent="-285750" algn="just">
              <a:buFont typeface="Arial" panose="020B0604020202020204" pitchFamily="34" charset="0"/>
              <a:buChar char="•"/>
            </a:pPr>
            <a:r>
              <a:rPr lang="el-GR" sz="2000" b="1" dirty="0">
                <a:solidFill>
                  <a:srgbClr val="344068"/>
                </a:solidFill>
              </a:rPr>
              <a:t>Ατομική υποστήριξη μαθητή από Μέντορα- Εκπαιδευτικό του σχολείου. </a:t>
            </a:r>
          </a:p>
          <a:p>
            <a:pPr algn="just"/>
            <a:endParaRPr lang="el-GR" sz="800" b="1" dirty="0">
              <a:solidFill>
                <a:srgbClr val="344068"/>
              </a:solidFill>
            </a:endParaRPr>
          </a:p>
          <a:p>
            <a:pPr algn="just"/>
            <a:r>
              <a:rPr lang="el-GR" sz="2000" b="1" dirty="0"/>
              <a:t>ΕΝΙΣΧΥΤΙΚΕΣ ΠΑΡΕΜΒΑΣΕΙΣ: </a:t>
            </a:r>
          </a:p>
          <a:p>
            <a:pPr marL="285750" indent="-285750" algn="just">
              <a:buFont typeface="Arial" panose="020B0604020202020204" pitchFamily="34" charset="0"/>
              <a:buChar char="•"/>
            </a:pPr>
            <a:r>
              <a:rPr lang="el-GR" sz="2000" b="1" dirty="0">
                <a:solidFill>
                  <a:srgbClr val="344068"/>
                </a:solidFill>
              </a:rPr>
              <a:t>υποστήριξη στη μαθησιακή διαδικασία από επαγγελματία συνεργάτη (για όσα παιδιά το έχουν ανάγκη </a:t>
            </a:r>
            <a:r>
              <a:rPr lang="el-GR" sz="2000" b="1" dirty="0" err="1">
                <a:solidFill>
                  <a:srgbClr val="344068"/>
                </a:solidFill>
              </a:rPr>
              <a:t>κατ΄υπόδειξη</a:t>
            </a:r>
            <a:r>
              <a:rPr lang="el-GR" sz="2000" b="1" dirty="0">
                <a:solidFill>
                  <a:srgbClr val="344068"/>
                </a:solidFill>
              </a:rPr>
              <a:t> του εκπαιδευτικού ή του γονέα και συμφωνία των γονέων)</a:t>
            </a:r>
          </a:p>
          <a:p>
            <a:pPr marL="285750" indent="-285750" algn="just">
              <a:buFont typeface="Arial" panose="020B0604020202020204" pitchFamily="34" charset="0"/>
              <a:buChar char="•"/>
            </a:pPr>
            <a:r>
              <a:rPr lang="el-GR" sz="2000" b="1" dirty="0">
                <a:solidFill>
                  <a:srgbClr val="344068"/>
                </a:solidFill>
              </a:rPr>
              <a:t>συμμετοχή σε εναλλακτικές υγιείς δραστηριότητες (αθλητικές, καλλιτεχνικές, κ.α.) σύμφωνα με την επιθυμία και την εκφραζόμενη ανάγκη του παιδιού</a:t>
            </a:r>
          </a:p>
        </p:txBody>
      </p:sp>
    </p:spTree>
    <p:extLst>
      <p:ext uri="{BB962C8B-B14F-4D97-AF65-F5344CB8AC3E}">
        <p14:creationId xmlns:p14="http://schemas.microsoft.com/office/powerpoint/2010/main" val="3169721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74320"/>
            <a:ext cx="8903643" cy="1502228"/>
          </a:xfrm>
        </p:spPr>
        <p:txBody>
          <a:bodyPr>
            <a:noAutofit/>
          </a:bodyPr>
          <a:lstStyle/>
          <a:p>
            <a:pPr>
              <a:lnSpc>
                <a:spcPct val="100000"/>
              </a:lnSpc>
            </a:pPr>
            <a:r>
              <a:rPr lang="el-GR" sz="4300" b="1" dirty="0">
                <a:solidFill>
                  <a:schemeClr val="tx1"/>
                </a:solidFill>
              </a:rPr>
              <a:t>Γονείς</a:t>
            </a:r>
            <a:br>
              <a:rPr lang="el-GR" sz="4300" b="1" dirty="0">
                <a:solidFill>
                  <a:schemeClr val="tx1"/>
                </a:solidFill>
              </a:rPr>
            </a:br>
            <a:r>
              <a:rPr lang="el-GR" sz="3200" b="1" dirty="0">
                <a:solidFill>
                  <a:schemeClr val="tx1"/>
                </a:solidFill>
              </a:rPr>
              <a:t>ΕΝΔΙΑΜΕΣΗ ΟΜΑΔΑ ΣΤΟΧΟΥ</a:t>
            </a:r>
            <a:endParaRPr lang="en-US" sz="3200" b="1" dirty="0">
              <a:solidFill>
                <a:schemeClr val="tx1"/>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562011" y="-1"/>
            <a:ext cx="2629989" cy="2132424"/>
          </a:xfrm>
        </p:spPr>
      </p:pic>
      <p:sp>
        <p:nvSpPr>
          <p:cNvPr id="3" name="Rectangle 2"/>
          <p:cNvSpPr/>
          <p:nvPr/>
        </p:nvSpPr>
        <p:spPr>
          <a:xfrm>
            <a:off x="1097280" y="1867989"/>
            <a:ext cx="9601200" cy="3970318"/>
          </a:xfrm>
          <a:prstGeom prst="rect">
            <a:avLst/>
          </a:prstGeom>
        </p:spPr>
        <p:txBody>
          <a:bodyPr wrap="square">
            <a:spAutoFit/>
          </a:bodyPr>
          <a:lstStyle/>
          <a:p>
            <a:pPr algn="just"/>
            <a:r>
              <a:rPr lang="el-GR" sz="2800" dirty="0">
                <a:solidFill>
                  <a:srgbClr val="344068"/>
                </a:solidFill>
              </a:rPr>
              <a:t>Οι γονείς, βιολογικοί ή μη, και κηδεμόνες </a:t>
            </a:r>
          </a:p>
          <a:p>
            <a:pPr algn="just"/>
            <a:r>
              <a:rPr lang="el-GR" sz="2800" dirty="0">
                <a:solidFill>
                  <a:srgbClr val="344068"/>
                </a:solidFill>
              </a:rPr>
              <a:t>Είτε πρόκειται για γονείς/κηδεμόνες παιδιών/εφήβων που συμμετέχουν στο πρόγραμμα είτε πρόκειται για γονείς/κηδεμόνες που ανήκουν στις ευάλωτες ομάδες πληθυσμού και τα παιδιά αντιμετωπίζουν σοβαρές δυσκολίες συναισθηματικές, συμπεριφοράς, σχέσεων. </a:t>
            </a:r>
          </a:p>
          <a:p>
            <a:pPr marL="285750" indent="-285750" algn="just">
              <a:buFont typeface="Arial" panose="020B0604020202020204" pitchFamily="34" charset="0"/>
              <a:buChar char="•"/>
            </a:pPr>
            <a:r>
              <a:rPr lang="el-GR" sz="2800" dirty="0">
                <a:solidFill>
                  <a:srgbClr val="344068"/>
                </a:solidFill>
              </a:rPr>
              <a:t>Ατομική Υποστήριξη / Συμβουλευτική </a:t>
            </a:r>
          </a:p>
          <a:p>
            <a:pPr marL="285750" indent="-285750" algn="just">
              <a:buFont typeface="Arial" panose="020B0604020202020204" pitchFamily="34" charset="0"/>
              <a:buChar char="•"/>
            </a:pPr>
            <a:r>
              <a:rPr lang="el-GR" sz="2800" dirty="0">
                <a:solidFill>
                  <a:srgbClr val="344068"/>
                </a:solidFill>
              </a:rPr>
              <a:t>Ομάδα Γονέων Παιδιών Σχολικής Ηλικίας  </a:t>
            </a:r>
          </a:p>
          <a:p>
            <a:pPr marL="285750" indent="-285750" algn="just">
              <a:buFont typeface="Arial" panose="020B0604020202020204" pitchFamily="34" charset="0"/>
              <a:buChar char="•"/>
            </a:pPr>
            <a:r>
              <a:rPr lang="el-GR" sz="2800" dirty="0">
                <a:solidFill>
                  <a:srgbClr val="344068"/>
                </a:solidFill>
              </a:rPr>
              <a:t>Ομάδα Γονέων Εφήβων</a:t>
            </a:r>
          </a:p>
        </p:txBody>
      </p:sp>
    </p:spTree>
    <p:extLst>
      <p:ext uri="{BB962C8B-B14F-4D97-AF65-F5344CB8AC3E}">
        <p14:creationId xmlns:p14="http://schemas.microsoft.com/office/powerpoint/2010/main" val="1704117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74320"/>
            <a:ext cx="8903643" cy="1502228"/>
          </a:xfrm>
        </p:spPr>
        <p:txBody>
          <a:bodyPr>
            <a:noAutofit/>
          </a:bodyPr>
          <a:lstStyle/>
          <a:p>
            <a:pPr>
              <a:lnSpc>
                <a:spcPct val="100000"/>
              </a:lnSpc>
            </a:pPr>
            <a:r>
              <a:rPr lang="el-GR" sz="4300" b="1" dirty="0">
                <a:solidFill>
                  <a:schemeClr val="tx1"/>
                </a:solidFill>
              </a:rPr>
              <a:t>Εκπαιδευτικοί</a:t>
            </a:r>
            <a:br>
              <a:rPr lang="el-GR" sz="4300" b="1" dirty="0">
                <a:solidFill>
                  <a:schemeClr val="tx1"/>
                </a:solidFill>
              </a:rPr>
            </a:br>
            <a:r>
              <a:rPr lang="el-GR" sz="3200" b="1" dirty="0">
                <a:solidFill>
                  <a:schemeClr val="tx1"/>
                </a:solidFill>
              </a:rPr>
              <a:t>ΕΝΔΙΑΜΕΣΗ ΟΜΑΔΑ ΣΤΟΧΟΥ</a:t>
            </a:r>
            <a:endParaRPr lang="en-US" sz="3200" b="1" dirty="0">
              <a:solidFill>
                <a:schemeClr val="tx1"/>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509761" y="-1"/>
            <a:ext cx="2682240" cy="2174789"/>
          </a:xfrm>
        </p:spPr>
      </p:pic>
      <p:sp>
        <p:nvSpPr>
          <p:cNvPr id="3" name="Rectangle 2"/>
          <p:cNvSpPr/>
          <p:nvPr/>
        </p:nvSpPr>
        <p:spPr>
          <a:xfrm>
            <a:off x="1097280" y="1867989"/>
            <a:ext cx="9601200" cy="523220"/>
          </a:xfrm>
          <a:prstGeom prst="rect">
            <a:avLst/>
          </a:prstGeom>
        </p:spPr>
        <p:txBody>
          <a:bodyPr wrap="square">
            <a:spAutoFit/>
          </a:bodyPr>
          <a:lstStyle/>
          <a:p>
            <a:pPr algn="just"/>
            <a:endParaRPr lang="el-GR" sz="2800" dirty="0"/>
          </a:p>
        </p:txBody>
      </p:sp>
      <p:sp>
        <p:nvSpPr>
          <p:cNvPr id="5" name="Rectangle 4"/>
          <p:cNvSpPr/>
          <p:nvPr/>
        </p:nvSpPr>
        <p:spPr>
          <a:xfrm>
            <a:off x="1345473" y="2136339"/>
            <a:ext cx="9522824" cy="3970318"/>
          </a:xfrm>
          <a:prstGeom prst="rect">
            <a:avLst/>
          </a:prstGeom>
        </p:spPr>
        <p:txBody>
          <a:bodyPr wrap="square">
            <a:spAutoFit/>
          </a:bodyPr>
          <a:lstStyle/>
          <a:p>
            <a:pPr marL="285750" indent="-285750" algn="just">
              <a:buFont typeface="Arial" panose="020B0604020202020204" pitchFamily="34" charset="0"/>
              <a:buChar char="•"/>
            </a:pPr>
            <a:r>
              <a:rPr lang="el-GR" sz="2800" dirty="0">
                <a:solidFill>
                  <a:srgbClr val="344068"/>
                </a:solidFill>
              </a:rPr>
              <a:t>Οι Εκπαιδευτικοί Δημοτικής Εκπαίδευσης θα εκπαιδευτούν ταυτόχρονα με την υλοποίηση των Ομάδων Ψυχικής Ενδυνάμωσης και θα δράσει πολλαπλασιαστικά ο ρόλος τους </a:t>
            </a:r>
          </a:p>
          <a:p>
            <a:pPr marL="285750" indent="-285750" algn="just">
              <a:buFont typeface="Arial" panose="020B0604020202020204" pitchFamily="34" charset="0"/>
              <a:buChar char="•"/>
            </a:pPr>
            <a:r>
              <a:rPr lang="el-GR" sz="2800" dirty="0">
                <a:solidFill>
                  <a:srgbClr val="344068"/>
                </a:solidFill>
              </a:rPr>
              <a:t>Οι εκπαιδευτικοί  Μέσης Εκπαίδευσης θα πάρουν ρόλο Μέντορα κάποιου μαθητή λειτουργώντας ως «σημαντικοί άλλοι – </a:t>
            </a:r>
            <a:r>
              <a:rPr lang="el-GR" sz="2800" dirty="0" err="1">
                <a:solidFill>
                  <a:srgbClr val="344068"/>
                </a:solidFill>
              </a:rPr>
              <a:t>γονεϊκές</a:t>
            </a:r>
            <a:r>
              <a:rPr lang="el-GR" sz="2800" dirty="0">
                <a:solidFill>
                  <a:srgbClr val="344068"/>
                </a:solidFill>
              </a:rPr>
              <a:t> φιγούρες». Η παρέμβαση σε αυτό τον πληθυσμό θα έχει ατομικό αλλά και ομαδικό χαρακτήρα.</a:t>
            </a:r>
          </a:p>
          <a:p>
            <a:pPr marL="457200" indent="-457200" algn="just">
              <a:buFont typeface="Wingdings" panose="05000000000000000000" pitchFamily="2" charset="2"/>
              <a:buChar char="ü"/>
            </a:pPr>
            <a:r>
              <a:rPr lang="el-GR" sz="2800" dirty="0">
                <a:solidFill>
                  <a:srgbClr val="344068"/>
                </a:solidFill>
              </a:rPr>
              <a:t>      Ατομική Υποστήριξη / Εποπτεία Μεντόρων</a:t>
            </a:r>
          </a:p>
          <a:p>
            <a:pPr marL="457200" indent="-457200" algn="just">
              <a:buFont typeface="Wingdings" panose="05000000000000000000" pitchFamily="2" charset="2"/>
              <a:buChar char="ü"/>
            </a:pPr>
            <a:r>
              <a:rPr lang="el-GR" sz="2800" dirty="0">
                <a:solidFill>
                  <a:srgbClr val="344068"/>
                </a:solidFill>
              </a:rPr>
              <a:t>      Ομαδική Εκπαίδευση Μεντόρων</a:t>
            </a:r>
          </a:p>
        </p:txBody>
      </p:sp>
    </p:spTree>
    <p:extLst>
      <p:ext uri="{BB962C8B-B14F-4D97-AF65-F5344CB8AC3E}">
        <p14:creationId xmlns:p14="http://schemas.microsoft.com/office/powerpoint/2010/main" val="1602844338"/>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emplate>Retrospect</Template>
  <TotalTime>481</TotalTime>
  <Words>1864</Words>
  <Application>Microsoft Office PowerPoint</Application>
  <PresentationFormat>Widescreen</PresentationFormat>
  <Paragraphs>195</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Antique Olive</vt:lpstr>
      <vt:lpstr>Aptos</vt:lpstr>
      <vt:lpstr>Arial</vt:lpstr>
      <vt:lpstr>Calibri</vt:lpstr>
      <vt:lpstr>Calibri Light</vt:lpstr>
      <vt:lpstr>Wingdings</vt:lpstr>
      <vt:lpstr>Retrospect</vt:lpstr>
      <vt:lpstr>Σύμπλευση για την Πρόληψη </vt:lpstr>
      <vt:lpstr>Βάση Ανάπτυξης Προγράμματος </vt:lpstr>
      <vt:lpstr>Βάση Ανάπτυξης Προγράμματος </vt:lpstr>
      <vt:lpstr>Σκοπός Η πρόληψη της εξάρτησης και των εξαρτητικών συμπεριφορών και η προαγωγή της ψυχικής υγείας  παιδιών και εφήβων πρώτου ηλικιακού σταδίου</vt:lpstr>
      <vt:lpstr>ΟΜΑΔΕΣ ΣΤΟΧΟΥ </vt:lpstr>
      <vt:lpstr>Παιδιά 6 – 11 χρόνων </vt:lpstr>
      <vt:lpstr>  Έφηβοι 12-16 χρόνων </vt:lpstr>
      <vt:lpstr>Γονείς ΕΝΔΙΑΜΕΣΗ ΟΜΑΔΑ ΣΤΟΧΟΥ</vt:lpstr>
      <vt:lpstr>Εκπαιδευτικοί ΕΝΔΙΑΜΕΣΗ ΟΜΑΔΑ ΣΤΟΧΟΥ</vt:lpstr>
      <vt:lpstr>ΠΑΡΕΜΒΑΣΕΙΣ Ι, ΠΑΙΔΙΑ 6-11 ετών </vt:lpstr>
      <vt:lpstr>ΠΑΡΕΜΒΑΣΕΙΣ ΙΙ ΈΦΗΒΟΙ 12-16 </vt:lpstr>
      <vt:lpstr>ΠΑΡΕΜΒΑΣΕΙΣ ΙΙΙ ΓΟΝΕΙΣ </vt:lpstr>
      <vt:lpstr>Αξιολόγηση Προγράμματος (υπό επεξεργασία)</vt:lpstr>
      <vt:lpstr>ΣΥΜΠΛΕΥΣΗ σε αριθμούς</vt:lpstr>
      <vt:lpstr>ΔΙΕΥΚΟΛΥΝΣΗ </vt:lpstr>
      <vt:lpstr>ΠΡΟΒΛΗΜΑΤΑ &amp; ΠΡΟΒΛΗΜΑΤΙΣΜΟΙ</vt:lpstr>
      <vt:lpstr>ΣΕΠΤΕΜΒΡΙΟΣ</vt:lpstr>
      <vt:lpstr>ΣΥΝΕΡΓΑΤΕΣ</vt:lpstr>
      <vt:lpstr>Παρούσα Φάση</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Σύμπλευση για την Πρόληψη</dc:title>
  <dc:creator>Teacher</dc:creator>
  <cp:lastModifiedBy>Elena Demosthenous</cp:lastModifiedBy>
  <cp:revision>21</cp:revision>
  <dcterms:created xsi:type="dcterms:W3CDTF">2023-12-18T09:54:11Z</dcterms:created>
  <dcterms:modified xsi:type="dcterms:W3CDTF">2024-06-27T08:10:05Z</dcterms:modified>
</cp:coreProperties>
</file>