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1"/>
  </p:notesMasterIdLst>
  <p:sldIdLst>
    <p:sldId id="278" r:id="rId5"/>
    <p:sldId id="279" r:id="rId6"/>
    <p:sldId id="280" r:id="rId7"/>
    <p:sldId id="281" r:id="rId8"/>
    <p:sldId id="292" r:id="rId9"/>
    <p:sldId id="285" r:id="rId10"/>
    <p:sldId id="282" r:id="rId11"/>
    <p:sldId id="296" r:id="rId12"/>
    <p:sldId id="290" r:id="rId13"/>
    <p:sldId id="298" r:id="rId14"/>
    <p:sldId id="300" r:id="rId15"/>
    <p:sldId id="301" r:id="rId16"/>
    <p:sldId id="302" r:id="rId17"/>
    <p:sldId id="295" r:id="rId18"/>
    <p:sldId id="291" r:id="rId19"/>
    <p:sldId id="293" r:id="rId2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9" autoAdjust="0"/>
  </p:normalViewPr>
  <p:slideViewPr>
    <p:cSldViewPr snapToGrid="0" snapToObjects="1">
      <p:cViewPr varScale="1">
        <p:scale>
          <a:sx n="106" d="100"/>
          <a:sy n="106" d="100"/>
        </p:scale>
        <p:origin x="792" y="9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CY" dirty="0"/>
          </a:p>
        </p:txBody>
      </p:sp>
    </p:spTree>
    <p:extLst>
      <p:ext uri="{BB962C8B-B14F-4D97-AF65-F5344CB8AC3E}">
        <p14:creationId xmlns:p14="http://schemas.microsoft.com/office/powerpoint/2010/main" val="228057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l-GR" dirty="0"/>
              <a:t>Αποτελεί ένα μωσαϊκό παρεμβάσεων που έχουν σαν στόχο την οικογένεια και το παιδί, υπηρεσίες για γυναίκες που κάνουν χρήση και είναι μητέρες, θεραπευτικά προγράμματα για την ουσιοεξάρτηση που λαμβάνουν υπόψη και τον γονικό ρόλο, τις ανάγκες του παιδιού και την αντιμετώπιση ειδικών συνθηκών, και καταφύγια γυναικών που είναι θύματα και επιζώντες βίας και κάνουν χρήση ουσιών. </a:t>
            </a:r>
          </a:p>
          <a:p>
            <a:endParaRPr lang="en-CY" dirty="0"/>
          </a:p>
        </p:txBody>
      </p:sp>
    </p:spTree>
    <p:extLst>
      <p:ext uri="{BB962C8B-B14F-4D97-AF65-F5344CB8AC3E}">
        <p14:creationId xmlns:p14="http://schemas.microsoft.com/office/powerpoint/2010/main" val="287870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CY" dirty="0"/>
          </a:p>
        </p:txBody>
      </p:sp>
    </p:spTree>
    <p:extLst>
      <p:ext uri="{BB962C8B-B14F-4D97-AF65-F5344CB8AC3E}">
        <p14:creationId xmlns:p14="http://schemas.microsoft.com/office/powerpoint/2010/main" val="54780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dirty="0"/>
              <a:t>Η εξάρτηση στο αλκοόλ και σε παράνομες ουσίες είναι 2 από τις 9 κατηγορίες που έχουν αναγνωριστεί ως δυσμενείς εμπειρίες παιδικής ηλικίας </a:t>
            </a:r>
            <a:r>
              <a:rPr lang="en-US" dirty="0"/>
              <a:t>(ACEs/ adverse childhood experiences )</a:t>
            </a:r>
            <a:r>
              <a:rPr lang="el-GR" dirty="0"/>
              <a:t> που μπορεί να προβλέψουν αρνητικά αποτελέσματα για τα άτομα που τα βιώνουν, με</a:t>
            </a:r>
            <a:r>
              <a:rPr lang="en-US" dirty="0"/>
              <a:t> </a:t>
            </a:r>
            <a:r>
              <a:rPr lang="el-GR" dirty="0"/>
              <a:t>διαγενεακές επιπτώσεις (</a:t>
            </a:r>
            <a:r>
              <a:rPr lang="en-US" dirty="0"/>
              <a:t>transgenerational implications</a:t>
            </a:r>
            <a:r>
              <a:rPr lang="el-GR" dirty="0"/>
              <a:t>). Υπάρχει πιθανός</a:t>
            </a:r>
            <a:r>
              <a:rPr lang="el-GR" dirty="0">
                <a:effectLst/>
                <a:latin typeface="Segoe UI Web (Greek)"/>
              </a:rPr>
              <a:t> κίνδυνος τα τραύματα ή οι συμπεριφορές των γονέων να αναπαραχθούν ή να μεταδοθούν στα παιδιά τους. Πέρα από τη χρήση ουσιών στο περιβάλλον της οικογένειας, η παραμέληση και η κακοποίηση στην παιδική ηλικία των γυναικών που κάνουν χρήση είναι κοινό χαρακτηριστικό ανάμεσα τους, και δηλώνουν ότι η χρήση ουσιών αποτελεί τον καλύτερο  διαθέσιμο μηχανισμό αντιμετώπισης . ( </a:t>
            </a:r>
            <a:r>
              <a:rPr lang="en-US" dirty="0">
                <a:effectLst/>
                <a:latin typeface="Segoe UI Web (Greek)"/>
              </a:rPr>
              <a:t>EMCDDA 2009:6)</a:t>
            </a:r>
            <a:endParaRPr lang="el-GR" dirty="0">
              <a:effectLst/>
              <a:latin typeface="Segoe UI Web (Greek)"/>
            </a:endParaRPr>
          </a:p>
        </p:txBody>
      </p:sp>
    </p:spTree>
    <p:extLst>
      <p:ext uri="{BB962C8B-B14F-4D97-AF65-F5344CB8AC3E}">
        <p14:creationId xmlns:p14="http://schemas.microsoft.com/office/powerpoint/2010/main" val="161239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CY" dirty="0"/>
          </a:p>
        </p:txBody>
      </p:sp>
    </p:spTree>
    <p:extLst>
      <p:ext uri="{BB962C8B-B14F-4D97-AF65-F5344CB8AC3E}">
        <p14:creationId xmlns:p14="http://schemas.microsoft.com/office/powerpoint/2010/main" val="2087627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l-GR" dirty="0"/>
              <a:t>Ενεργή συμβολή του παιδιού για την καταγραφή αναγκών,  Τρίγωνο για τον κόσμο του παιδιού -τι χρειάζεται το παιδί για την ομαλή ανάπτυξη του, (να είναι υγιής, να αναγνωρίζει πως νιώθει και να το επικοινωνεί σωστά, να συμπεριφέρεται καλά, να γνωρίζει ποιος είναι, ποιες είναι οι δυνατότητες του και τα όνειρα του,  να μάθει να κάνει πράγματα από μόνο του, να μαθαίνει στο σχολείο και στη ζωή, να αγαπά και να είναι ευτυχισμένο, να παίζει και να έχει ελεύθερο χρόνο), τι χρειάζεται από το άτομο που τον φροντίζει (να νιώθει ασφάλεια, αγάπη, φροντίδα, να κατανοεί τους κανόνες και τις συνέπειες των πράξεων του, να παίζει με το γονιό του και να περνούν ώρες χαλάρωσης μαζί, να νιώθει καλά και να φροντίζει τον εαυτό του), τις σχέσεις με τρίτους ( να διατηρεί καλές σχέσεις και να έχει την στήριξη της ευρύτερης οικογένειας, να έχουν οι γονείς δουλειά για να μπορούν να ζουν καλά, να συνεργάζονται οι γονείς του με το σχολείο και τις άλλες υπηρεσίες, να έχει καλές σχέσεις με τους γονείς του και να μπορούν να κάνουν μαζί δραστηριότητες και εκτός σπιτιού, να ζει σε ένα άνετο και ασφαλές σπίτι) </a:t>
            </a:r>
            <a:endParaRPr lang="en-CY" dirty="0"/>
          </a:p>
        </p:txBody>
      </p:sp>
    </p:spTree>
    <p:extLst>
      <p:ext uri="{BB962C8B-B14F-4D97-AF65-F5344CB8AC3E}">
        <p14:creationId xmlns:p14="http://schemas.microsoft.com/office/powerpoint/2010/main" val="416102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l-GR" dirty="0"/>
              <a:t>Να σημειωθεί ότι οι άντρες είναι πιο πιθανόν να κάνουν χρήση όλων ουσιών από τις γυναίκες, και οι πιο νεαροί είναι πιο πιθανόν να κάνουν χρήση οποιασδήποτε ουσίας. (</a:t>
            </a:r>
            <a:r>
              <a:rPr lang="en-US" dirty="0"/>
              <a:t>UNODC 2022:23). </a:t>
            </a:r>
            <a:r>
              <a:rPr lang="el-GR" dirty="0"/>
              <a:t>Η χρήση στις γυναίκες μπορεί να είναι απαρατήρητη ή και υποτιμημένη. Αντιμετωπίζουν εμπόδια λόγω φύλου, τους, στίγμα, ντροπή, φόβο μην χάσουν τη κηδεμονία των παιδιών, οικογενειακές υποχρεώσεις, σύζυγος που αποθαρρύνει τη γυναίκα να αποταθεί σε θεραπεία, χαμηλή οικονομική κατάσταση και αυτονομία. Σε περιπτώσεις εγκυμοσύνης, οι γυναίκες έχουν να αντιμετωπίσουν επιμέρους ευαλωτότητα, αφού η χρήση μπορεί να επιφέρει αρνητικές επιπτώσεις για την ίδια και το νεογνό. Η εγκυμοσύνη μπορεί να αποτελέσει ισχυρό κίνητρο για μια γυναίκα για να αποταθεί  σε θεραπεία και είναι η ιδανική περίοδος για παρεμβάσεις από τις διάφορες υπηρεσίες που παρέχουν φροντίδα για τη μητέρα και το παιδί. Οι έγκυες γυναίκες και νέες μητέρες μπορεί να εντοπιστούν ευκολότερα από τις υπηρεσίες αλλά συχνά σταματούν να παρακολουθούνται με τον ερχομό του παιδιού και νιώθουν περισσότερη απομόνωση και απόγνωση με τις ευθύνες της μητρότητας και ειδικά εάν δεν έχουν τη στήριξη του συντρόφου τους ή της οικογένειας τους.  Οι γυναίκες αυτές συχνά αντιμετωπίζονται κυρίως ως μητέρες και παραγνωρίζονται οι ανάγκες τους ως γυναίκες.  Η έλλειψη ενημέρωσης για τις διαθέσιμες υπηρεσίες, το στίγμα, ο φόβος να χάσουν τη κηδεμονία του παιδιού αποτελούν αποτρεπτικούς παράγοντες για να ζητήσουν βοήθεια. </a:t>
            </a:r>
          </a:p>
          <a:p>
            <a:endParaRPr lang="el-GR" dirty="0"/>
          </a:p>
          <a:p>
            <a:r>
              <a:rPr lang="el-GR" dirty="0"/>
              <a:t>Ενώ 1 στα 3 άτομα που κάνουν χρήση είναι γυναίκα, 1 στα 5 άτομα που αποτείνονται σε θεραπεία είναι γυναίκες. </a:t>
            </a:r>
            <a:endParaRPr lang="en-CY" dirty="0"/>
          </a:p>
        </p:txBody>
      </p:sp>
    </p:spTree>
    <p:extLst>
      <p:ext uri="{BB962C8B-B14F-4D97-AF65-F5344CB8AC3E}">
        <p14:creationId xmlns:p14="http://schemas.microsoft.com/office/powerpoint/2010/main" val="168065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CY" dirty="0"/>
          </a:p>
        </p:txBody>
      </p:sp>
    </p:spTree>
    <p:extLst>
      <p:ext uri="{BB962C8B-B14F-4D97-AF65-F5344CB8AC3E}">
        <p14:creationId xmlns:p14="http://schemas.microsoft.com/office/powerpoint/2010/main" val="377108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b">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chor="t"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b" anchorCtr="0">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b" anchorCtr="0">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chor="t" anchorCtr="0">
            <a:norm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rm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a:xfrm>
            <a:off x="10972800" y="457200"/>
            <a:ext cx="987552" cy="274320"/>
          </a:xfrm>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991028" y="290556"/>
            <a:ext cx="6648628" cy="2521010"/>
          </a:xfrm>
        </p:spPr>
        <p:txBody>
          <a:bodyPr/>
          <a:lstStyle/>
          <a:p>
            <a:r>
              <a:rPr lang="el-GR" sz="1800" dirty="0">
                <a:effectLst>
                  <a:outerShdw blurRad="38100" dist="38100" dir="2700000" algn="tl">
                    <a:srgbClr val="000000">
                      <a:alpha val="43137"/>
                    </a:srgbClr>
                  </a:outerShdw>
                </a:effectLst>
                <a:latin typeface="+mn-lt"/>
              </a:rPr>
              <a:t>ΕΡΕΥΝΗΤΙΚΟ Προγραμμα ΟΜΑΔΑΣ ΠΟΜΠΙΝΤΟΥ στηριξης παιδιων και οικογενειων που αντιμετωπιζουν προβληματα σε σχεση με τη  γονικη χρηση</a:t>
            </a:r>
            <a:endParaRPr lang="en-US" sz="1800" dirty="0">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896882" y="3209545"/>
            <a:ext cx="4892026" cy="2071756"/>
          </a:xfrm>
        </p:spPr>
        <p:txBody>
          <a:bodyPr/>
          <a:lstStyle/>
          <a:p>
            <a:r>
              <a:rPr lang="el-GR" sz="2000" dirty="0"/>
              <a:t>Λήδα Χριστοδούλου</a:t>
            </a:r>
          </a:p>
          <a:p>
            <a:r>
              <a:rPr lang="el-GR" sz="2000" dirty="0"/>
              <a:t>Λειτουργός Τμήματος Πολιτικής</a:t>
            </a:r>
            <a:r>
              <a:rPr lang="en-US" sz="2000" dirty="0"/>
              <a:t>​</a:t>
            </a:r>
          </a:p>
          <a:p>
            <a:r>
              <a:rPr lang="el-GR" sz="2000" dirty="0"/>
              <a:t>Αρχής Αντιμετώπισης Εξαρτήσεων Κύπρου</a:t>
            </a:r>
            <a:endParaRPr lang="en-US" sz="2000"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4E88-DC40-B36D-1864-7C87C90A5E41}"/>
              </a:ext>
            </a:extLst>
          </p:cNvPr>
          <p:cNvSpPr>
            <a:spLocks noGrp="1"/>
          </p:cNvSpPr>
          <p:nvPr>
            <p:ph type="title"/>
          </p:nvPr>
        </p:nvSpPr>
        <p:spPr>
          <a:xfrm>
            <a:off x="1508760" y="1866900"/>
            <a:ext cx="6766560" cy="628650"/>
          </a:xfrm>
        </p:spPr>
        <p:txBody>
          <a:bodyPr/>
          <a:lstStyle/>
          <a:p>
            <a:r>
              <a:rPr kumimoji="0" lang="el-GR" sz="3200" b="1" i="0" u="none" strike="noStrike" kern="1200" cap="all" spc="0" normalizeH="0" baseline="0" noProof="0" dirty="0">
                <a:ln>
                  <a:noFill/>
                </a:ln>
                <a:solidFill>
                  <a:srgbClr val="1F2C8F"/>
                </a:solidFill>
                <a:effectLst/>
                <a:uLnTx/>
                <a:uFillTx/>
                <a:latin typeface="Arial Black"/>
                <a:ea typeface="+mj-ea"/>
                <a:cs typeface="+mj-cs"/>
              </a:rPr>
              <a:t>Ειμαστε αγωνιστριεσ</a:t>
            </a:r>
            <a:endParaRPr lang="en-CY" dirty="0"/>
          </a:p>
        </p:txBody>
      </p:sp>
      <p:sp>
        <p:nvSpPr>
          <p:cNvPr id="4" name="Slide Number Placeholder 3">
            <a:extLst>
              <a:ext uri="{FF2B5EF4-FFF2-40B4-BE49-F238E27FC236}">
                <a16:creationId xmlns:a16="http://schemas.microsoft.com/office/drawing/2014/main" id="{09B21790-998B-AD64-F5B5-2FA4594C2533}"/>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6" name="Content Placeholder 2">
            <a:extLst>
              <a:ext uri="{FF2B5EF4-FFF2-40B4-BE49-F238E27FC236}">
                <a16:creationId xmlns:a16="http://schemas.microsoft.com/office/drawing/2014/main" id="{6212A1B5-7F72-4191-DB22-968C93F084BD}"/>
              </a:ext>
            </a:extLst>
          </p:cNvPr>
          <p:cNvSpPr>
            <a:spLocks noGrp="1"/>
          </p:cNvSpPr>
          <p:nvPr>
            <p:ph idx="1"/>
          </p:nvPr>
        </p:nvSpPr>
        <p:spPr>
          <a:xfrm>
            <a:off x="1381125" y="2695575"/>
            <a:ext cx="5721349" cy="3448944"/>
          </a:xfrm>
        </p:spPr>
        <p:txBody>
          <a:bodyPr>
            <a:normAutofit/>
          </a:bodyPr>
          <a:lstStyle/>
          <a:p>
            <a:pPr marL="342900" indent="-342900">
              <a:spcAft>
                <a:spcPts val="600"/>
              </a:spcAft>
              <a:buFont typeface="Arial" panose="020B0604020202020204" pitchFamily="34" charset="0"/>
              <a:buChar char="•"/>
            </a:pPr>
            <a:r>
              <a:rPr lang="el-GR" dirty="0"/>
              <a:t>110 γυναίκες που κάνουν χρήση ουσιών από 9 χώρες που είτε είναι ή ήταν σε θεραπεία</a:t>
            </a:r>
          </a:p>
          <a:p>
            <a:pPr marL="342900" indent="-342900">
              <a:spcAft>
                <a:spcPts val="600"/>
              </a:spcAft>
              <a:buFont typeface="Arial" panose="020B0604020202020204" pitchFamily="34" charset="0"/>
              <a:buChar char="•"/>
            </a:pPr>
            <a:r>
              <a:rPr lang="el-GR" dirty="0"/>
              <a:t>Εμπειρίες και συστάσεις του αντικτύπου της χρήσης των γονιών τους στη ζωή τους κατά την παιδική τους ηλικία  και την μετέπειτα χρήση ουσιών</a:t>
            </a:r>
          </a:p>
          <a:p>
            <a:pPr marL="342900" indent="-342900">
              <a:spcAft>
                <a:spcPts val="600"/>
              </a:spcAft>
              <a:buFont typeface="Arial" panose="020B0604020202020204" pitchFamily="34" charset="0"/>
              <a:buChar char="•"/>
            </a:pPr>
            <a:r>
              <a:rPr lang="el-GR" dirty="0"/>
              <a:t>Διερευνά τα εμπόδια και τα κίνητρα και διαμεσολαβητές για την πρόσβαση σε υπηρεσίες και τρόπους βελτίωσης της ανταπόκρισης των υπηρεσιών τόσο στις γυναίκες που κάνουν χρήση ναρκωτικών όσο και στα παιδιά με γονείς που κάνουν χρήση ναρκωτικών</a:t>
            </a:r>
          </a:p>
        </p:txBody>
      </p:sp>
      <p:pic>
        <p:nvPicPr>
          <p:cNvPr id="7" name="Picture 6">
            <a:extLst>
              <a:ext uri="{FF2B5EF4-FFF2-40B4-BE49-F238E27FC236}">
                <a16:creationId xmlns:a16="http://schemas.microsoft.com/office/drawing/2014/main" id="{D63A69BD-74CC-BDE0-AC51-288850030E23}"/>
              </a:ext>
            </a:extLst>
          </p:cNvPr>
          <p:cNvPicPr>
            <a:picLocks noChangeAspect="1"/>
          </p:cNvPicPr>
          <p:nvPr/>
        </p:nvPicPr>
        <p:blipFill>
          <a:blip r:embed="rId3"/>
          <a:stretch>
            <a:fillRect/>
          </a:stretch>
        </p:blipFill>
        <p:spPr>
          <a:xfrm>
            <a:off x="7188200" y="2867911"/>
            <a:ext cx="1439145" cy="2060240"/>
          </a:xfrm>
          <a:prstGeom prst="rect">
            <a:avLst/>
          </a:prstGeom>
        </p:spPr>
      </p:pic>
      <p:pic>
        <p:nvPicPr>
          <p:cNvPr id="8" name="Picture 7">
            <a:extLst>
              <a:ext uri="{FF2B5EF4-FFF2-40B4-BE49-F238E27FC236}">
                <a16:creationId xmlns:a16="http://schemas.microsoft.com/office/drawing/2014/main" id="{FFFB055C-3623-4E92-F5FF-915911D0394C}"/>
              </a:ext>
            </a:extLst>
          </p:cNvPr>
          <p:cNvPicPr>
            <a:picLocks noChangeAspect="1"/>
          </p:cNvPicPr>
          <p:nvPr/>
        </p:nvPicPr>
        <p:blipFill>
          <a:blip r:embed="rId4"/>
          <a:stretch>
            <a:fillRect/>
          </a:stretch>
        </p:blipFill>
        <p:spPr>
          <a:xfrm>
            <a:off x="274791" y="713481"/>
            <a:ext cx="6212362" cy="396074"/>
          </a:xfrm>
          <a:prstGeom prst="rect">
            <a:avLst/>
          </a:prstGeom>
        </p:spPr>
      </p:pic>
    </p:spTree>
    <p:extLst>
      <p:ext uri="{BB962C8B-B14F-4D97-AF65-F5344CB8AC3E}">
        <p14:creationId xmlns:p14="http://schemas.microsoft.com/office/powerpoint/2010/main" val="71442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a:extLst>
              <a:ext uri="{FF2B5EF4-FFF2-40B4-BE49-F238E27FC236}">
                <a16:creationId xmlns:a16="http://schemas.microsoft.com/office/drawing/2014/main" id="{48CC53AA-3E5D-6797-7FF7-B3A681901D7F}"/>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11</a:t>
            </a:fld>
            <a:endParaRPr lang="en-US"/>
          </a:p>
        </p:txBody>
      </p:sp>
      <p:sp>
        <p:nvSpPr>
          <p:cNvPr id="6" name="Slide Number Placeholder 5" hidden="1">
            <a:extLst>
              <a:ext uri="{FF2B5EF4-FFF2-40B4-BE49-F238E27FC236}">
                <a16:creationId xmlns:a16="http://schemas.microsoft.com/office/drawing/2014/main" id="{E7B8D944-BC60-12E3-0FAE-C932796E9046}"/>
              </a:ext>
            </a:extLst>
          </p:cNvPr>
          <p:cNvSpPr>
            <a:spLocks noGrp="1"/>
          </p:cNvSpPr>
          <p:nvPr>
            <p:ph type="sldNum" sz="quarter" idx="4294967295"/>
          </p:nvPr>
        </p:nvSpPr>
        <p:spPr>
          <a:xfrm>
            <a:off x="10945368" y="457200"/>
            <a:ext cx="987552" cy="274320"/>
          </a:xfrm>
        </p:spPr>
        <p:txBody>
          <a:bodyPr/>
          <a:lstStyle/>
          <a:p>
            <a:pPr>
              <a:spcAft>
                <a:spcPts val="600"/>
              </a:spcAft>
            </a:pPr>
            <a:fld id="{48F63A3B-78C7-47BE-AE5E-E10140E04643}" type="slidenum">
              <a:rPr lang="en-US" smtClean="0"/>
              <a:pPr>
                <a:spcAft>
                  <a:spcPts val="600"/>
                </a:spcAft>
              </a:pPr>
              <a:t>11</a:t>
            </a:fld>
            <a:endParaRPr lang="en-US"/>
          </a:p>
        </p:txBody>
      </p:sp>
      <p:pic>
        <p:nvPicPr>
          <p:cNvPr id="2" name="Picture 1">
            <a:extLst>
              <a:ext uri="{FF2B5EF4-FFF2-40B4-BE49-F238E27FC236}">
                <a16:creationId xmlns:a16="http://schemas.microsoft.com/office/drawing/2014/main" id="{67160756-9D13-1F78-D639-ED8797CDAC56}"/>
              </a:ext>
            </a:extLst>
          </p:cNvPr>
          <p:cNvPicPr>
            <a:picLocks noChangeAspect="1"/>
          </p:cNvPicPr>
          <p:nvPr/>
        </p:nvPicPr>
        <p:blipFill>
          <a:blip r:embed="rId3"/>
          <a:stretch>
            <a:fillRect/>
          </a:stretch>
        </p:blipFill>
        <p:spPr>
          <a:xfrm>
            <a:off x="3865829" y="509710"/>
            <a:ext cx="6355534" cy="386583"/>
          </a:xfrm>
          <a:prstGeom prst="rect">
            <a:avLst/>
          </a:prstGeom>
        </p:spPr>
      </p:pic>
      <p:pic>
        <p:nvPicPr>
          <p:cNvPr id="7" name="Picture 6">
            <a:extLst>
              <a:ext uri="{FF2B5EF4-FFF2-40B4-BE49-F238E27FC236}">
                <a16:creationId xmlns:a16="http://schemas.microsoft.com/office/drawing/2014/main" id="{21AB73B6-75A4-43DC-F44D-FFE952FDBEF7}"/>
              </a:ext>
            </a:extLst>
          </p:cNvPr>
          <p:cNvPicPr>
            <a:picLocks noChangeAspect="1"/>
          </p:cNvPicPr>
          <p:nvPr/>
        </p:nvPicPr>
        <p:blipFill>
          <a:blip r:embed="rId4"/>
          <a:stretch>
            <a:fillRect/>
          </a:stretch>
        </p:blipFill>
        <p:spPr>
          <a:xfrm>
            <a:off x="4849657" y="1969128"/>
            <a:ext cx="5244957" cy="4888871"/>
          </a:xfrm>
          <a:prstGeom prst="rect">
            <a:avLst/>
          </a:prstGeom>
        </p:spPr>
      </p:pic>
      <p:pic>
        <p:nvPicPr>
          <p:cNvPr id="10" name="Picture 9">
            <a:extLst>
              <a:ext uri="{FF2B5EF4-FFF2-40B4-BE49-F238E27FC236}">
                <a16:creationId xmlns:a16="http://schemas.microsoft.com/office/drawing/2014/main" id="{0C2484BF-B7E9-A01F-31FB-8A8CF5EA7E26}"/>
              </a:ext>
            </a:extLst>
          </p:cNvPr>
          <p:cNvPicPr>
            <a:picLocks noChangeAspect="1"/>
          </p:cNvPicPr>
          <p:nvPr/>
        </p:nvPicPr>
        <p:blipFill>
          <a:blip r:embed="rId5"/>
          <a:stretch>
            <a:fillRect/>
          </a:stretch>
        </p:blipFill>
        <p:spPr>
          <a:xfrm>
            <a:off x="4916031" y="1217691"/>
            <a:ext cx="4843604" cy="751438"/>
          </a:xfrm>
          <a:prstGeom prst="rect">
            <a:avLst/>
          </a:prstGeom>
        </p:spPr>
      </p:pic>
    </p:spTree>
    <p:extLst>
      <p:ext uri="{BB962C8B-B14F-4D97-AF65-F5344CB8AC3E}">
        <p14:creationId xmlns:p14="http://schemas.microsoft.com/office/powerpoint/2010/main" val="48012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575058-E730-0A3A-1C4E-6958011455AB}"/>
              </a:ext>
            </a:extLst>
          </p:cNvPr>
          <p:cNvPicPr>
            <a:picLocks noChangeAspect="1"/>
          </p:cNvPicPr>
          <p:nvPr/>
        </p:nvPicPr>
        <p:blipFill>
          <a:blip r:embed="rId2"/>
          <a:stretch>
            <a:fillRect/>
          </a:stretch>
        </p:blipFill>
        <p:spPr>
          <a:xfrm>
            <a:off x="195089" y="972084"/>
            <a:ext cx="7596274" cy="1170533"/>
          </a:xfrm>
          <a:prstGeom prst="rect">
            <a:avLst/>
          </a:prstGeom>
        </p:spPr>
      </p:pic>
      <p:pic>
        <p:nvPicPr>
          <p:cNvPr id="4" name="Content Placeholder 3">
            <a:extLst>
              <a:ext uri="{FF2B5EF4-FFF2-40B4-BE49-F238E27FC236}">
                <a16:creationId xmlns:a16="http://schemas.microsoft.com/office/drawing/2014/main" id="{D059CA90-3757-6863-CF79-B3D9ED720C14}"/>
              </a:ext>
            </a:extLst>
          </p:cNvPr>
          <p:cNvPicPr>
            <a:picLocks noGrp="1" noChangeAspect="1"/>
          </p:cNvPicPr>
          <p:nvPr>
            <p:ph idx="1"/>
          </p:nvPr>
        </p:nvPicPr>
        <p:blipFill>
          <a:blip r:embed="rId3"/>
          <a:stretch>
            <a:fillRect/>
          </a:stretch>
        </p:blipFill>
        <p:spPr>
          <a:xfrm>
            <a:off x="6293590" y="2452916"/>
            <a:ext cx="1609483" cy="2078916"/>
          </a:xfrm>
          <a:prstGeom prst="rect">
            <a:avLst/>
          </a:prstGeom>
        </p:spPr>
      </p:pic>
      <p:pic>
        <p:nvPicPr>
          <p:cNvPr id="6" name="Picture 5">
            <a:extLst>
              <a:ext uri="{FF2B5EF4-FFF2-40B4-BE49-F238E27FC236}">
                <a16:creationId xmlns:a16="http://schemas.microsoft.com/office/drawing/2014/main" id="{D9AC0686-0335-E384-7CBD-AF66BDB2CD3C}"/>
              </a:ext>
            </a:extLst>
          </p:cNvPr>
          <p:cNvPicPr>
            <a:picLocks noChangeAspect="1"/>
          </p:cNvPicPr>
          <p:nvPr/>
        </p:nvPicPr>
        <p:blipFill>
          <a:blip r:embed="rId4"/>
          <a:stretch>
            <a:fillRect/>
          </a:stretch>
        </p:blipFill>
        <p:spPr>
          <a:xfrm>
            <a:off x="671388" y="2218099"/>
            <a:ext cx="5424612" cy="4246075"/>
          </a:xfrm>
          <a:prstGeom prst="rect">
            <a:avLst/>
          </a:prstGeom>
        </p:spPr>
      </p:pic>
    </p:spTree>
    <p:extLst>
      <p:ext uri="{BB962C8B-B14F-4D97-AF65-F5344CB8AC3E}">
        <p14:creationId xmlns:p14="http://schemas.microsoft.com/office/powerpoint/2010/main" val="325622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E6A90281-C796-1C0D-BC23-F3503E3D5BA4}"/>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13</a:t>
            </a:fld>
            <a:endParaRPr lang="en-US"/>
          </a:p>
        </p:txBody>
      </p:sp>
      <p:sp>
        <p:nvSpPr>
          <p:cNvPr id="24" name="Title 3">
            <a:extLst>
              <a:ext uri="{FF2B5EF4-FFF2-40B4-BE49-F238E27FC236}">
                <a16:creationId xmlns:a16="http://schemas.microsoft.com/office/drawing/2014/main" id="{BDF8AC7C-F9D3-E64C-378C-02DCD583BAA4}"/>
              </a:ext>
            </a:extLst>
          </p:cNvPr>
          <p:cNvSpPr>
            <a:spLocks noGrp="1"/>
          </p:cNvSpPr>
          <p:nvPr>
            <p:ph type="title"/>
          </p:nvPr>
        </p:nvSpPr>
        <p:spPr>
          <a:xfrm>
            <a:off x="3546764" y="633744"/>
            <a:ext cx="8605612" cy="1004934"/>
          </a:xfrm>
        </p:spPr>
        <p:txBody>
          <a:bodyPr/>
          <a:lstStyle/>
          <a:p>
            <a:pPr algn="ctr"/>
            <a:r>
              <a:rPr lang="el-GR" sz="2000" dirty="0"/>
              <a:t>Ανασκοπηση προγραμματων και δρασεων </a:t>
            </a:r>
            <a:br>
              <a:rPr lang="el-GR" sz="2000" dirty="0"/>
            </a:br>
            <a:r>
              <a:rPr lang="el-GR" sz="2000" dirty="0"/>
              <a:t>για περιεκτικεσ υπηρεσιεσ και φροντιδα</a:t>
            </a:r>
            <a:br>
              <a:rPr lang="el-GR" sz="2000" dirty="0"/>
            </a:br>
            <a:r>
              <a:rPr lang="el-GR" sz="2000" dirty="0"/>
              <a:t>χωρισ στιγμα</a:t>
            </a:r>
            <a:endParaRPr lang="en-US" sz="2000" dirty="0"/>
          </a:p>
        </p:txBody>
      </p:sp>
      <p:sp>
        <p:nvSpPr>
          <p:cNvPr id="26" name="Content Placeholder 4">
            <a:extLst>
              <a:ext uri="{FF2B5EF4-FFF2-40B4-BE49-F238E27FC236}">
                <a16:creationId xmlns:a16="http://schemas.microsoft.com/office/drawing/2014/main" id="{4A643FA6-545A-9D85-9C95-2C8F4F471AC2}"/>
              </a:ext>
            </a:extLst>
          </p:cNvPr>
          <p:cNvSpPr>
            <a:spLocks noGrp="1"/>
          </p:cNvSpPr>
          <p:nvPr>
            <p:ph sz="half" idx="2"/>
          </p:nvPr>
        </p:nvSpPr>
        <p:spPr>
          <a:xfrm>
            <a:off x="4237022" y="2410691"/>
            <a:ext cx="3639493" cy="3600809"/>
          </a:xfrm>
        </p:spPr>
        <p:txBody>
          <a:bodyPr/>
          <a:lstStyle/>
          <a:p>
            <a:r>
              <a:rPr lang="el-GR" dirty="0"/>
              <a:t>33 προγράμματα από 11 συμμετέχουσες χώρες</a:t>
            </a:r>
          </a:p>
          <a:p>
            <a:pPr>
              <a:buFont typeface="Wingdings" panose="05000000000000000000" pitchFamily="2" charset="2"/>
              <a:buChar char="Ø"/>
            </a:pPr>
            <a:r>
              <a:rPr lang="el-GR" dirty="0"/>
              <a:t>Δράσεις συλλογής δεδομένων</a:t>
            </a:r>
          </a:p>
          <a:p>
            <a:pPr>
              <a:buFont typeface="Wingdings" panose="05000000000000000000" pitchFamily="2" charset="2"/>
              <a:buChar char="Ø"/>
            </a:pPr>
            <a:r>
              <a:rPr lang="el-GR" dirty="0"/>
              <a:t>Προγράμματα για γονείς</a:t>
            </a:r>
          </a:p>
          <a:p>
            <a:pPr>
              <a:buFont typeface="Wingdings" panose="05000000000000000000" pitchFamily="2" charset="2"/>
              <a:buChar char="Ø"/>
            </a:pPr>
            <a:r>
              <a:rPr lang="el-GR" dirty="0"/>
              <a:t>Πολυθεματικές, ολιστικές προσεγγίσεις δουλεύοντας με τις  οικογένειες</a:t>
            </a:r>
          </a:p>
          <a:p>
            <a:pPr>
              <a:buFont typeface="Wingdings" panose="05000000000000000000" pitchFamily="2" charset="2"/>
              <a:buChar char="Ø"/>
            </a:pPr>
            <a:r>
              <a:rPr lang="el-GR" dirty="0"/>
              <a:t>Υπηρεσίες για γυναίκες θύματα και επιζήσαντες έμφυλης βίας</a:t>
            </a:r>
          </a:p>
          <a:p>
            <a:pPr>
              <a:buFont typeface="Wingdings" panose="05000000000000000000" pitchFamily="2" charset="2"/>
              <a:buChar char="Ø"/>
            </a:pPr>
            <a:r>
              <a:rPr lang="el-GR" dirty="0"/>
              <a:t>Πρωτόκολλα συνεργασίας</a:t>
            </a:r>
          </a:p>
          <a:p>
            <a:pPr>
              <a:buFont typeface="Wingdings" panose="05000000000000000000" pitchFamily="2" charset="2"/>
              <a:buChar char="Ø"/>
            </a:pPr>
            <a:r>
              <a:rPr lang="el-GR" dirty="0"/>
              <a:t>Δομές θεραπείας της ουσιοεξάρτησης και θεραπευτικές κοινότητες για γυναίκες και τα παιδιά τους</a:t>
            </a:r>
            <a:endParaRPr lang="en-US" dirty="0"/>
          </a:p>
        </p:txBody>
      </p:sp>
      <p:pic>
        <p:nvPicPr>
          <p:cNvPr id="9" name="Content Placeholder 8">
            <a:extLst>
              <a:ext uri="{FF2B5EF4-FFF2-40B4-BE49-F238E27FC236}">
                <a16:creationId xmlns:a16="http://schemas.microsoft.com/office/drawing/2014/main" id="{0B99A643-2FD2-9516-FABE-90B117A915FB}"/>
              </a:ext>
            </a:extLst>
          </p:cNvPr>
          <p:cNvPicPr>
            <a:picLocks noGrp="1" noChangeAspect="1"/>
          </p:cNvPicPr>
          <p:nvPr>
            <p:ph sz="quarter" idx="4"/>
          </p:nvPr>
        </p:nvPicPr>
        <p:blipFill>
          <a:blip r:embed="rId2"/>
          <a:stretch>
            <a:fillRect/>
          </a:stretch>
        </p:blipFill>
        <p:spPr>
          <a:xfrm>
            <a:off x="8728364" y="2410691"/>
            <a:ext cx="3075709" cy="3243774"/>
          </a:xfrm>
          <a:prstGeom prst="rect">
            <a:avLst/>
          </a:prstGeom>
        </p:spPr>
      </p:pic>
    </p:spTree>
    <p:extLst>
      <p:ext uri="{BB962C8B-B14F-4D97-AF65-F5344CB8AC3E}">
        <p14:creationId xmlns:p14="http://schemas.microsoft.com/office/powerpoint/2010/main" val="219862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p:txBody>
          <a:bodyPr/>
          <a:lstStyle/>
          <a:p>
            <a:r>
              <a:rPr lang="el-GR" dirty="0"/>
              <a:t>Επομενα βηματα</a:t>
            </a:r>
            <a:r>
              <a:rPr lang="en-US" dirty="0"/>
              <a:t>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14</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508760" y="2837688"/>
            <a:ext cx="7063740" cy="2700528"/>
          </a:xfrm>
        </p:spPr>
        <p:txBody>
          <a:bodyPr/>
          <a:lstStyle/>
          <a:p>
            <a:pPr marL="285750" indent="-285750">
              <a:buFont typeface="Arial" panose="020B0604020202020204" pitchFamily="34" charset="0"/>
              <a:buChar char="•"/>
            </a:pPr>
            <a:r>
              <a:rPr lang="el-GR" dirty="0"/>
              <a:t>Κατευθυντήριες γραμμές για την ανάπτυξη και την εδραίωση ολοκληρωμένων υπηρεσιών για παιδιά και οικογένειες που αντιμετωπίζουν προβλήματα σε σχέση με την ουσιοεξάρτηση</a:t>
            </a:r>
          </a:p>
          <a:p>
            <a:r>
              <a:rPr lang="el-GR" dirty="0"/>
              <a:t> </a:t>
            </a:r>
            <a:endParaRPr lang="en-GB" dirty="0"/>
          </a:p>
          <a:p>
            <a:pPr marL="285750" indent="-285750">
              <a:buFont typeface="Arial" panose="020B0604020202020204" pitchFamily="34" charset="0"/>
              <a:buChar char="•"/>
            </a:pPr>
            <a:r>
              <a:rPr lang="el-GR" dirty="0"/>
              <a:t>Μια προκαταρκτική προσέγγιση στο ζήτημα των πατέρων που κάνουν χρήση ουσιών, από τη σκοπιά της αρρενωπότητας, της γονεϊκότητας και των ανθρωπίνων δικαιωμάτων, προκειμένου να τεθούν οι βάσεις για μια πιο εμπεριστατωμένη δουλειά το 2024 σε αυτό το θέμα</a:t>
            </a:r>
          </a:p>
          <a:p>
            <a:endParaRPr lang="en-US" dirty="0"/>
          </a:p>
        </p:txBody>
      </p:sp>
      <p:pic>
        <p:nvPicPr>
          <p:cNvPr id="6" name="Picture 5">
            <a:extLst>
              <a:ext uri="{FF2B5EF4-FFF2-40B4-BE49-F238E27FC236}">
                <a16:creationId xmlns:a16="http://schemas.microsoft.com/office/drawing/2014/main" id="{23C01DF9-26AE-66FD-451B-E2532BAD5524}"/>
              </a:ext>
            </a:extLst>
          </p:cNvPr>
          <p:cNvPicPr>
            <a:picLocks noChangeAspect="1"/>
          </p:cNvPicPr>
          <p:nvPr/>
        </p:nvPicPr>
        <p:blipFill>
          <a:blip r:embed="rId2"/>
          <a:stretch>
            <a:fillRect/>
          </a:stretch>
        </p:blipFill>
        <p:spPr>
          <a:xfrm>
            <a:off x="660902" y="551689"/>
            <a:ext cx="5703684" cy="353658"/>
          </a:xfrm>
          <a:prstGeom prst="rect">
            <a:avLst/>
          </a:prstGeom>
        </p:spPr>
      </p:pic>
    </p:spTree>
    <p:extLst>
      <p:ext uri="{BB962C8B-B14F-4D97-AF65-F5344CB8AC3E}">
        <p14:creationId xmlns:p14="http://schemas.microsoft.com/office/powerpoint/2010/main" val="3945263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p:txBody>
          <a:bodyPr/>
          <a:lstStyle/>
          <a:p>
            <a:r>
              <a:rPr lang="el-GR" dirty="0"/>
              <a:t>Υποσχομενεσ πρακτικεσ </a:t>
            </a:r>
            <a:endParaRPr lang="en-US" dirty="0"/>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15</a:t>
            </a:fld>
            <a:endParaRPr lang="en-US" dirty="0"/>
          </a:p>
        </p:txBody>
      </p:sp>
      <p:sp>
        <p:nvSpPr>
          <p:cNvPr id="2" name="Text Placeholder 1">
            <a:extLst>
              <a:ext uri="{FF2B5EF4-FFF2-40B4-BE49-F238E27FC236}">
                <a16:creationId xmlns:a16="http://schemas.microsoft.com/office/drawing/2014/main" id="{5FC63C25-FE2A-0C11-2CEA-A80AA78FC365}"/>
              </a:ext>
            </a:extLst>
          </p:cNvPr>
          <p:cNvSpPr>
            <a:spLocks noGrp="1"/>
          </p:cNvSpPr>
          <p:nvPr>
            <p:ph type="body" idx="1"/>
          </p:nvPr>
        </p:nvSpPr>
        <p:spPr>
          <a:xfrm>
            <a:off x="713232" y="2431218"/>
            <a:ext cx="3328416" cy="3868998"/>
          </a:xfrm>
        </p:spPr>
        <p:txBody>
          <a:bodyPr/>
          <a:lstStyle/>
          <a:p>
            <a:r>
              <a:rPr lang="el-GR" dirty="0"/>
              <a:t>ΚΥΠΡΟΣ</a:t>
            </a:r>
            <a:endParaRPr lang="en-US" dirty="0"/>
          </a:p>
        </p:txBody>
      </p:sp>
      <p:sp>
        <p:nvSpPr>
          <p:cNvPr id="6" name="Text Placeholder 5">
            <a:extLst>
              <a:ext uri="{FF2B5EF4-FFF2-40B4-BE49-F238E27FC236}">
                <a16:creationId xmlns:a16="http://schemas.microsoft.com/office/drawing/2014/main" id="{5AD6749A-51D8-599C-7C31-9922CF228D32}"/>
              </a:ext>
            </a:extLst>
          </p:cNvPr>
          <p:cNvSpPr>
            <a:spLocks noGrp="1"/>
          </p:cNvSpPr>
          <p:nvPr>
            <p:ph type="body" sz="quarter" idx="18"/>
          </p:nvPr>
        </p:nvSpPr>
        <p:spPr>
          <a:xfrm>
            <a:off x="992124" y="3513506"/>
            <a:ext cx="2770632" cy="2643454"/>
          </a:xfrm>
        </p:spPr>
        <p:txBody>
          <a:bodyPr>
            <a:normAutofit fontScale="85000" lnSpcReduction="20000"/>
          </a:bodyPr>
          <a:lstStyle/>
          <a:p>
            <a:r>
              <a:rPr lang="el-GR" dirty="0"/>
              <a:t>Προληπτικά προγράμματα που στηρίζουν παιδιά και γονείς σε κοινοτικό επίπεδο- παραπομπές από κοινωνικές υπηρεσίες, ΥΨΥ  </a:t>
            </a:r>
          </a:p>
          <a:p>
            <a:r>
              <a:rPr lang="el-GR" dirty="0"/>
              <a:t>Πρωτόκολλο για την πρόληψη, διάγνωση και αντιμετώπιση ΦΔΕΑ- παραπομπή εγκύων και θηλαζουσών μητέρων που κάνουν χρήση σε υποστηρικτικές υπηρεσίες</a:t>
            </a:r>
          </a:p>
          <a:p>
            <a:r>
              <a:rPr lang="el-GR" dirty="0"/>
              <a:t>ΣΠΑΒΟ- στήριξη γυναικών με τα παιδιά τους που έχουν δεχτεί κακοποίηση και κάνουν παράλληλα χρήση ουσιών </a:t>
            </a:r>
            <a:endParaRPr lang="en-US" dirty="0"/>
          </a:p>
        </p:txBody>
      </p:sp>
      <p:sp>
        <p:nvSpPr>
          <p:cNvPr id="3" name="Text Placeholder 2">
            <a:extLst>
              <a:ext uri="{FF2B5EF4-FFF2-40B4-BE49-F238E27FC236}">
                <a16:creationId xmlns:a16="http://schemas.microsoft.com/office/drawing/2014/main" id="{A8753AB0-02A6-E89E-7E23-593DBF52F4E8}"/>
              </a:ext>
            </a:extLst>
          </p:cNvPr>
          <p:cNvSpPr>
            <a:spLocks noGrp="1"/>
          </p:cNvSpPr>
          <p:nvPr>
            <p:ph type="body" sz="quarter" idx="15"/>
          </p:nvPr>
        </p:nvSpPr>
        <p:spPr>
          <a:xfrm>
            <a:off x="4443984" y="2431218"/>
            <a:ext cx="3328416" cy="3868998"/>
          </a:xfrm>
        </p:spPr>
        <p:txBody>
          <a:bodyPr/>
          <a:lstStyle/>
          <a:p>
            <a:r>
              <a:rPr lang="el-GR" dirty="0"/>
              <a:t>ΙΡΛΑΝΔΙΑ</a:t>
            </a:r>
            <a:endParaRPr lang="en-US" dirty="0"/>
          </a:p>
        </p:txBody>
      </p:sp>
      <p:sp>
        <p:nvSpPr>
          <p:cNvPr id="7" name="Text Placeholder 6">
            <a:extLst>
              <a:ext uri="{FF2B5EF4-FFF2-40B4-BE49-F238E27FC236}">
                <a16:creationId xmlns:a16="http://schemas.microsoft.com/office/drawing/2014/main" id="{0BF56CE2-ADEB-1E22-50FB-9F2AB3786483}"/>
              </a:ext>
            </a:extLst>
          </p:cNvPr>
          <p:cNvSpPr>
            <a:spLocks noGrp="1"/>
          </p:cNvSpPr>
          <p:nvPr>
            <p:ph type="body" sz="quarter" idx="21"/>
          </p:nvPr>
        </p:nvSpPr>
        <p:spPr>
          <a:xfrm>
            <a:off x="4722876" y="3513506"/>
            <a:ext cx="2770632" cy="2643454"/>
          </a:xfrm>
        </p:spPr>
        <p:txBody>
          <a:bodyPr>
            <a:normAutofit fontScale="77500" lnSpcReduction="20000"/>
          </a:bodyPr>
          <a:lstStyle/>
          <a:p>
            <a:r>
              <a:rPr lang="el-GR" dirty="0"/>
              <a:t>Στρατηγική για κρυμμένη βλάβη- απευθύνονται συγκεκριμένα για παιδιά που μεγαλώνουν σε οικογένειες που επηρεάζονται από τη χρήση</a:t>
            </a:r>
            <a:endParaRPr lang="en-US" dirty="0"/>
          </a:p>
          <a:p>
            <a:r>
              <a:rPr lang="el-GR" dirty="0"/>
              <a:t>Ανάγκες παιδιών και γονέων</a:t>
            </a:r>
          </a:p>
          <a:p>
            <a:r>
              <a:rPr lang="el-GR" dirty="0"/>
              <a:t>Εκπαίδευση επαγγελματιών και γονέων για το γονικό ρόλο</a:t>
            </a:r>
          </a:p>
          <a:p>
            <a:r>
              <a:rPr lang="el-GR" dirty="0"/>
              <a:t>Αξιολόγηση για χρήση και δεξιότητες, σύντομες παρεμβάσεις</a:t>
            </a:r>
          </a:p>
          <a:p>
            <a:r>
              <a:rPr lang="el-GR" dirty="0"/>
              <a:t>Επισκέψεις στο σπίτι</a:t>
            </a:r>
          </a:p>
          <a:p>
            <a:r>
              <a:rPr lang="el-GR" dirty="0"/>
              <a:t>Μαθήματα για εγκύους</a:t>
            </a:r>
            <a:endParaRPr lang="en-US" dirty="0"/>
          </a:p>
          <a:p>
            <a:r>
              <a:rPr lang="el-GR" dirty="0"/>
              <a:t>Στήριξη νεογνού, παιδιού- ψυχική υγεία</a:t>
            </a:r>
            <a:endParaRPr lang="en-US" dirty="0"/>
          </a:p>
        </p:txBody>
      </p:sp>
      <p:sp>
        <p:nvSpPr>
          <p:cNvPr id="4" name="Text Placeholder 3">
            <a:extLst>
              <a:ext uri="{FF2B5EF4-FFF2-40B4-BE49-F238E27FC236}">
                <a16:creationId xmlns:a16="http://schemas.microsoft.com/office/drawing/2014/main" id="{03745CA7-A767-9133-8871-800B16D5D722}"/>
              </a:ext>
            </a:extLst>
          </p:cNvPr>
          <p:cNvSpPr>
            <a:spLocks noGrp="1"/>
          </p:cNvSpPr>
          <p:nvPr>
            <p:ph type="body" sz="quarter" idx="17"/>
          </p:nvPr>
        </p:nvSpPr>
        <p:spPr>
          <a:xfrm>
            <a:off x="8152736" y="2743200"/>
            <a:ext cx="3328416" cy="3557016"/>
          </a:xfrm>
        </p:spPr>
        <p:txBody>
          <a:bodyPr/>
          <a:lstStyle/>
          <a:p>
            <a:r>
              <a:rPr lang="el-GR" altLang="zh-CN" dirty="0"/>
              <a:t>ΙΤΑΛΙΑ</a:t>
            </a:r>
            <a:endParaRPr lang="en-US" dirty="0"/>
          </a:p>
        </p:txBody>
      </p:sp>
      <p:sp>
        <p:nvSpPr>
          <p:cNvPr id="8" name="Text Placeholder 7">
            <a:extLst>
              <a:ext uri="{FF2B5EF4-FFF2-40B4-BE49-F238E27FC236}">
                <a16:creationId xmlns:a16="http://schemas.microsoft.com/office/drawing/2014/main" id="{7063C991-877C-CD1D-A03D-547E04121FE0}"/>
              </a:ext>
            </a:extLst>
          </p:cNvPr>
          <p:cNvSpPr>
            <a:spLocks noGrp="1"/>
          </p:cNvSpPr>
          <p:nvPr>
            <p:ph type="body" sz="quarter" idx="22"/>
          </p:nvPr>
        </p:nvSpPr>
        <p:spPr>
          <a:xfrm>
            <a:off x="8371332" y="3793402"/>
            <a:ext cx="2770632" cy="2363558"/>
          </a:xfrm>
        </p:spPr>
        <p:txBody>
          <a:bodyPr>
            <a:normAutofit fontScale="77500" lnSpcReduction="20000"/>
          </a:bodyPr>
          <a:lstStyle/>
          <a:p>
            <a:r>
              <a:rPr lang="el-GR" dirty="0"/>
              <a:t>ΠΙΠΠΙ</a:t>
            </a:r>
            <a:endParaRPr lang="en-US" dirty="0"/>
          </a:p>
          <a:p>
            <a:r>
              <a:rPr lang="el-GR" dirty="0"/>
              <a:t>Πρόγραμμα πρόληψης ιδρυματοποίησης παιδιών – το παιδί στο κέντρο των διαδικασιών και η δουλειά γίνεται με όλη την οικογένεια λαμβάνοντας υπόψη τις δυνατότητες όλων των μελών της</a:t>
            </a:r>
            <a:endParaRPr lang="en-US" dirty="0"/>
          </a:p>
          <a:p>
            <a:r>
              <a:rPr lang="el-GR" dirty="0"/>
              <a:t>Εκπαίδευση στο σπίτι</a:t>
            </a:r>
          </a:p>
          <a:p>
            <a:r>
              <a:rPr lang="el-GR" dirty="0"/>
              <a:t>Ομάδες για γονείς και παιδιά </a:t>
            </a:r>
          </a:p>
          <a:p>
            <a:r>
              <a:rPr lang="el-GR" dirty="0"/>
              <a:t>Συντονισμός σχολείου και υπηρεσιών</a:t>
            </a:r>
          </a:p>
          <a:p>
            <a:r>
              <a:rPr lang="el-GR" dirty="0"/>
              <a:t>Στήριξη οικογενειών σε κοινοτικό επίπεδο</a:t>
            </a:r>
            <a:endParaRPr lang="en-US" dirty="0"/>
          </a:p>
        </p:txBody>
      </p:sp>
      <p:pic>
        <p:nvPicPr>
          <p:cNvPr id="11" name="Picture 10">
            <a:extLst>
              <a:ext uri="{FF2B5EF4-FFF2-40B4-BE49-F238E27FC236}">
                <a16:creationId xmlns:a16="http://schemas.microsoft.com/office/drawing/2014/main" id="{0D60F56B-4816-A5BA-E4E7-715F0173039E}"/>
              </a:ext>
            </a:extLst>
          </p:cNvPr>
          <p:cNvPicPr>
            <a:picLocks noChangeAspect="1"/>
          </p:cNvPicPr>
          <p:nvPr/>
        </p:nvPicPr>
        <p:blipFill>
          <a:blip r:embed="rId2"/>
          <a:stretch>
            <a:fillRect/>
          </a:stretch>
        </p:blipFill>
        <p:spPr>
          <a:xfrm>
            <a:off x="497942" y="457200"/>
            <a:ext cx="5386810" cy="348558"/>
          </a:xfrm>
          <a:prstGeom prst="rect">
            <a:avLst/>
          </a:prstGeom>
        </p:spPr>
      </p:pic>
      <p:pic>
        <p:nvPicPr>
          <p:cNvPr id="9" name="Picture 8">
            <a:extLst>
              <a:ext uri="{FF2B5EF4-FFF2-40B4-BE49-F238E27FC236}">
                <a16:creationId xmlns:a16="http://schemas.microsoft.com/office/drawing/2014/main" id="{9B96D34C-5901-DABF-DDA6-DE54455AABAB}"/>
              </a:ext>
            </a:extLst>
          </p:cNvPr>
          <p:cNvPicPr>
            <a:picLocks noChangeAspect="1"/>
          </p:cNvPicPr>
          <p:nvPr/>
        </p:nvPicPr>
        <p:blipFill>
          <a:blip r:embed="rId3"/>
          <a:stretch>
            <a:fillRect/>
          </a:stretch>
        </p:blipFill>
        <p:spPr>
          <a:xfrm>
            <a:off x="1754957" y="2122218"/>
            <a:ext cx="1244966" cy="950976"/>
          </a:xfrm>
          <a:prstGeom prst="rect">
            <a:avLst/>
          </a:prstGeom>
        </p:spPr>
      </p:pic>
      <p:pic>
        <p:nvPicPr>
          <p:cNvPr id="13" name="Picture 12">
            <a:extLst>
              <a:ext uri="{FF2B5EF4-FFF2-40B4-BE49-F238E27FC236}">
                <a16:creationId xmlns:a16="http://schemas.microsoft.com/office/drawing/2014/main" id="{C93A091C-9AC4-2376-F7EF-78DC28C96417}"/>
              </a:ext>
            </a:extLst>
          </p:cNvPr>
          <p:cNvPicPr>
            <a:picLocks noChangeAspect="1"/>
          </p:cNvPicPr>
          <p:nvPr/>
        </p:nvPicPr>
        <p:blipFill>
          <a:blip r:embed="rId4"/>
          <a:stretch>
            <a:fillRect/>
          </a:stretch>
        </p:blipFill>
        <p:spPr>
          <a:xfrm>
            <a:off x="5658416" y="2253348"/>
            <a:ext cx="1057852" cy="757238"/>
          </a:xfrm>
          <a:prstGeom prst="rect">
            <a:avLst/>
          </a:prstGeom>
        </p:spPr>
      </p:pic>
      <p:pic>
        <p:nvPicPr>
          <p:cNvPr id="19" name="Picture 18">
            <a:extLst>
              <a:ext uri="{FF2B5EF4-FFF2-40B4-BE49-F238E27FC236}">
                <a16:creationId xmlns:a16="http://schemas.microsoft.com/office/drawing/2014/main" id="{B7B8D167-7A06-4C31-F813-7BD51EEEC434}"/>
              </a:ext>
            </a:extLst>
          </p:cNvPr>
          <p:cNvPicPr>
            <a:picLocks noChangeAspect="1"/>
          </p:cNvPicPr>
          <p:nvPr/>
        </p:nvPicPr>
        <p:blipFill>
          <a:blip r:embed="rId5"/>
          <a:stretch>
            <a:fillRect/>
          </a:stretch>
        </p:blipFill>
        <p:spPr>
          <a:xfrm>
            <a:off x="9125893" y="2431218"/>
            <a:ext cx="1149814" cy="770902"/>
          </a:xfrm>
          <a:prstGeom prst="rect">
            <a:avLst/>
          </a:prstGeom>
        </p:spPr>
      </p:pic>
    </p:spTree>
    <p:extLst>
      <p:ext uri="{BB962C8B-B14F-4D97-AF65-F5344CB8AC3E}">
        <p14:creationId xmlns:p14="http://schemas.microsoft.com/office/powerpoint/2010/main" val="24990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657915" y="1448554"/>
            <a:ext cx="6277039" cy="751438"/>
          </a:xfrm>
        </p:spPr>
        <p:txBody>
          <a:bodyPr/>
          <a:lstStyle/>
          <a:p>
            <a:r>
              <a:rPr lang="el-GR" sz="2400" dirty="0"/>
              <a:t>Ευχαριστω για την προσοχη σασ</a:t>
            </a:r>
            <a:endParaRPr lang="en-US" sz="2400" dirty="0"/>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751439" y="2846832"/>
            <a:ext cx="5776110" cy="1191014"/>
          </a:xfrm>
        </p:spPr>
        <p:txBody>
          <a:bodyPr>
            <a:normAutofit lnSpcReduction="10000"/>
          </a:bodyPr>
          <a:lstStyle/>
          <a:p>
            <a:r>
              <a:rPr lang="el-GR" dirty="0"/>
              <a:t>Λήδα Χριστοδούλου</a:t>
            </a:r>
            <a:r>
              <a:rPr lang="en-US" dirty="0"/>
              <a:t>​</a:t>
            </a:r>
          </a:p>
          <a:p>
            <a:r>
              <a:rPr lang="en-US" dirty="0"/>
              <a:t>leda.christodoulou@naac.org.cy</a:t>
            </a:r>
          </a:p>
          <a:p>
            <a:r>
              <a:rPr lang="en-US" dirty="0"/>
              <a:t>www.naac.org.cy</a:t>
            </a:r>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3986784" y="1243584"/>
            <a:ext cx="8165592" cy="768096"/>
          </a:xfrm>
        </p:spPr>
        <p:txBody>
          <a:bodyPr anchor="b">
            <a:normAutofit/>
          </a:bodyPr>
          <a:lstStyle/>
          <a:p>
            <a:r>
              <a:rPr lang="el-GR" b="1" dirty="0"/>
              <a:t>περιεχομενα</a:t>
            </a:r>
            <a:endParaRPr lang="en-US" b="1" dirty="0"/>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sz="half" idx="2"/>
          </p:nvPr>
        </p:nvSpPr>
        <p:spPr>
          <a:xfrm>
            <a:off x="3685032" y="2523744"/>
            <a:ext cx="3741928" cy="4038156"/>
          </a:xfrm>
        </p:spPr>
        <p:txBody>
          <a:bodyPr>
            <a:normAutofit/>
          </a:bodyPr>
          <a:lstStyle/>
          <a:p>
            <a:r>
              <a:rPr lang="el-GR" dirty="0"/>
              <a:t>Εισαγωγή</a:t>
            </a:r>
          </a:p>
          <a:p>
            <a:r>
              <a:rPr lang="el-GR" dirty="0"/>
              <a:t>Αναδρομή μέχρι σήμερα</a:t>
            </a:r>
          </a:p>
          <a:p>
            <a:r>
              <a:rPr lang="el-GR" dirty="0"/>
              <a:t>4 εκδόσεις</a:t>
            </a:r>
            <a:r>
              <a:rPr lang="en-GB" dirty="0"/>
              <a:t>:</a:t>
            </a:r>
            <a:endParaRPr lang="el-GR" dirty="0"/>
          </a:p>
          <a:p>
            <a:pPr>
              <a:buFont typeface="Sabon Next LT" panose="02000500000000000000" pitchFamily="2" charset="0"/>
              <a:buChar char="∙"/>
            </a:pPr>
            <a:r>
              <a:rPr lang="el-GR" dirty="0"/>
              <a:t> Υποσχόμενες Πρακτικές και Εισηγήσεις</a:t>
            </a:r>
            <a:endParaRPr lang="en-US" dirty="0"/>
          </a:p>
          <a:p>
            <a:pPr>
              <a:buFont typeface="Sabon Next LT" panose="02000500000000000000" pitchFamily="2" charset="0"/>
              <a:buChar char="∙"/>
            </a:pPr>
            <a:r>
              <a:rPr lang="el-GR" dirty="0"/>
              <a:t>Εμπειρίες Γυναικών που κάνουν χρήση και είναι μητέρες</a:t>
            </a:r>
            <a:endParaRPr lang="en-US" dirty="0"/>
          </a:p>
          <a:p>
            <a:pPr>
              <a:buFont typeface="Sabon Next LT" panose="02000500000000000000" pitchFamily="2" charset="0"/>
              <a:buChar char="∙"/>
            </a:pPr>
            <a:r>
              <a:rPr lang="el-GR" dirty="0"/>
              <a:t>Εμπειρίες παιδιών που μεγαλώνουν με γονείς που κάνουν χρήση</a:t>
            </a:r>
            <a:endParaRPr lang="en-US" dirty="0"/>
          </a:p>
          <a:p>
            <a:pPr>
              <a:buFont typeface="Sabon Next LT" panose="02000500000000000000" pitchFamily="2" charset="0"/>
              <a:buChar char="∙"/>
            </a:pPr>
            <a:r>
              <a:rPr lang="el-GR" dirty="0"/>
              <a:t>Ανασκόπηση προγραμμάτων και δράσεων για περιεκτικές υπηρεσίες με ανθρωποκεντρικές προσεγγίσεις</a:t>
            </a:r>
            <a:endParaRPr lang="en-US" dirty="0"/>
          </a:p>
          <a:p>
            <a:r>
              <a:rPr lang="en-US" dirty="0"/>
              <a:t>​</a:t>
            </a:r>
            <a:r>
              <a:rPr lang="el-GR" dirty="0"/>
              <a:t>Επόμενα βήματα</a:t>
            </a:r>
            <a:endParaRPr lang="en-US" dirty="0"/>
          </a:p>
          <a:p>
            <a:endParaRPr lang="en-US" dirty="0"/>
          </a:p>
        </p:txBody>
      </p:sp>
      <p:pic>
        <p:nvPicPr>
          <p:cNvPr id="4" name="Picture 3">
            <a:extLst>
              <a:ext uri="{FF2B5EF4-FFF2-40B4-BE49-F238E27FC236}">
                <a16:creationId xmlns:a16="http://schemas.microsoft.com/office/drawing/2014/main" id="{CE83373C-FA47-E671-14CA-1329950D11E8}"/>
              </a:ext>
            </a:extLst>
          </p:cNvPr>
          <p:cNvPicPr>
            <a:picLocks noChangeAspect="1"/>
          </p:cNvPicPr>
          <p:nvPr/>
        </p:nvPicPr>
        <p:blipFill rotWithShape="1">
          <a:blip r:embed="rId3"/>
          <a:srcRect l="22937" r="19938"/>
          <a:stretch/>
        </p:blipFill>
        <p:spPr>
          <a:xfrm>
            <a:off x="7912954" y="2346481"/>
            <a:ext cx="3741928" cy="3684588"/>
          </a:xfrm>
          <a:prstGeom prst="rect">
            <a:avLst/>
          </a:prstGeom>
          <a:noFill/>
        </p:spPr>
      </p:pic>
      <p:sp>
        <p:nvSpPr>
          <p:cNvPr id="13" name="Slide Number Placeholder 6">
            <a:extLst>
              <a:ext uri="{FF2B5EF4-FFF2-40B4-BE49-F238E27FC236}">
                <a16:creationId xmlns:a16="http://schemas.microsoft.com/office/drawing/2014/main" id="{288F772C-BA9A-45B2-92AF-EF6B96F069E9}"/>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2</a:t>
            </a:fld>
            <a:endParaRPr lang="en-US"/>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1495425"/>
            <a:ext cx="6766560" cy="638175"/>
          </a:xfrm>
        </p:spPr>
        <p:txBody>
          <a:bodyPr/>
          <a:lstStyle/>
          <a:p>
            <a:r>
              <a:rPr lang="el-GR" dirty="0"/>
              <a:t>Εισαγωγη</a:t>
            </a:r>
            <a:endParaRPr lang="en-US" dirty="0"/>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2238375"/>
            <a:ext cx="6766560" cy="3684905"/>
          </a:xfrm>
        </p:spPr>
        <p:txBody>
          <a:bodyPr>
            <a:normAutofit lnSpcReduction="10000"/>
          </a:bodyPr>
          <a:lstStyle/>
          <a:p>
            <a:r>
              <a:rPr lang="el-GR" dirty="0"/>
              <a:t>Η προστασία των δικαιωμάτων του παιδιού  αποτελεί</a:t>
            </a:r>
            <a:r>
              <a:rPr lang="en-US" dirty="0"/>
              <a:t> </a:t>
            </a:r>
            <a:r>
              <a:rPr lang="el-GR" dirty="0"/>
              <a:t>τον πυρήνα της αποστολής του Συμβουλίου της Ευρώπης για τη διασφάλιση των ανθρωπίνων δικαιωμάτων,</a:t>
            </a:r>
            <a:r>
              <a:rPr lang="en-GB" dirty="0">
                <a:latin typeface="Segoe UI Web (Greek)"/>
              </a:rPr>
              <a:t> </a:t>
            </a:r>
            <a:r>
              <a:rPr lang="el-GR" dirty="0">
                <a:latin typeface="Sabon Next LT" panose="02000500000000000000" pitchFamily="2" charset="0"/>
                <a:cs typeface="Sabon Next LT" panose="02000500000000000000" pitchFamily="2" charset="0"/>
              </a:rPr>
              <a:t>την προάσπιση της δημοκρατίας και τη διατήρηση ενός κράτους δικαίου.  </a:t>
            </a:r>
          </a:p>
          <a:p>
            <a:endParaRPr lang="el-GR" dirty="0">
              <a:latin typeface="Sabon Next LT" panose="02000500000000000000" pitchFamily="2" charset="0"/>
              <a:cs typeface="Sabon Next LT" panose="02000500000000000000" pitchFamily="2" charset="0"/>
            </a:endParaRPr>
          </a:p>
          <a:p>
            <a:r>
              <a:rPr lang="el-GR" dirty="0"/>
              <a:t>Η Ομάδα Πομπιντού σε μια προσπάθεια να φέρει στο προσκήνιο τα παιδιά που μεγαλώνουν σε οικογένειες που επηρεάζονται από τη χρήση νόμιμων και παράνομων ουσιών, άρχισε το ερευνητικό πρόγραμμα με στόχο την  ανασκόπηση και εξεύρεση καλών πρακτικών και υπηρεσιών που συμβάλουν στην προστασία της παιδικής ηλικίας και ανταποκρίνονται στις ανάγκες του παιδιού, ενώ παράλληλα απευθύνονται</a:t>
            </a:r>
            <a:r>
              <a:rPr lang="en-US" dirty="0"/>
              <a:t> </a:t>
            </a:r>
            <a:r>
              <a:rPr lang="el-GR" dirty="0"/>
              <a:t>και στις ανάγκες των γονιών. </a:t>
            </a:r>
          </a:p>
          <a:p>
            <a:endParaRPr lang="el-GR" dirty="0"/>
          </a:p>
          <a:p>
            <a:r>
              <a:rPr lang="el-GR" dirty="0"/>
              <a:t>Η έρευνα αυτή παρά να δώσει απλώς συμπεράσματα,  αποτέλεσε την αρχή μιας συνεχούς προσπάθειας για αναγνώριση του κρυφού αυτού πληθυσμού των παιδιών που μεγαλώνουν με γονείς που κάνουν χρήση, των υπηρεσιών που παρέχουν στήριξη σε αυτά και στις οικογένειες τους,  και την συμβολή στη συνεργασία και στον διάλογο μεταξύ κρατικών και μη κρατικών υπηρεσιών. </a:t>
            </a:r>
            <a:endParaRPr lang="en-US" dirty="0"/>
          </a:p>
          <a:p>
            <a:endParaRPr lang="en-US"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4224527" y="457200"/>
            <a:ext cx="6389349" cy="274320"/>
          </a:xfrm>
        </p:spPr>
        <p:txBody>
          <a:bodyPr/>
          <a:lstStyle/>
          <a:p>
            <a:r>
              <a:rPr lang="el-GR" sz="1200" dirty="0">
                <a:effectLst>
                  <a:outerShdw blurRad="38100" dist="38100" dir="2700000" algn="tl">
                    <a:srgbClr val="000000">
                      <a:alpha val="43137"/>
                    </a:srgbClr>
                  </a:outerShdw>
                </a:effectLst>
                <a:latin typeface="+mn-lt"/>
              </a:rPr>
              <a:t>Στήριξη παιδιών και οικογενειών που αντιμετωπίζουν προβλήματα σε σχέση με τη  γονική χρηση</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p:txBody>
          <a:bodyPr/>
          <a:lstStyle/>
          <a:p>
            <a:r>
              <a:rPr lang="en-US" sz="3600" b="1" dirty="0">
                <a:solidFill>
                  <a:schemeClr val="accent6"/>
                </a:solidFill>
                <a:latin typeface="Arial Black" panose="020B0604020202020204" pitchFamily="34" charset="0"/>
                <a:cs typeface="Arial Black" panose="020B0604020202020204" pitchFamily="34" charset="0"/>
              </a:rPr>
              <a:t>Children and families affected by substance dependence</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638425" y="4718304"/>
            <a:ext cx="7353300" cy="768096"/>
          </a:xfrm>
        </p:spPr>
        <p:txBody>
          <a:bodyPr/>
          <a:lstStyle/>
          <a:p>
            <a:pPr algn="ctr"/>
            <a:r>
              <a:rPr lang="en-US" sz="2000" dirty="0">
                <a:solidFill>
                  <a:schemeClr val="accent6"/>
                </a:solidFill>
                <a:latin typeface="Sabon Next LT" panose="02000500000000000000" pitchFamily="2" charset="0"/>
                <a:cs typeface="Sabon Next LT" panose="02000500000000000000" pitchFamily="2" charset="0"/>
              </a:rPr>
              <a:t>Corina Giacomello, Consultant, Pompidou Group, </a:t>
            </a:r>
          </a:p>
          <a:p>
            <a:pPr algn="ctr"/>
            <a:r>
              <a:rPr lang="en-US" sz="2000" dirty="0">
                <a:solidFill>
                  <a:schemeClr val="accent6"/>
                </a:solidFill>
                <a:latin typeface="Sabon Next LT" panose="02000500000000000000" pitchFamily="2" charset="0"/>
                <a:cs typeface="Sabon Next LT" panose="02000500000000000000" pitchFamily="2" charset="0"/>
              </a:rPr>
              <a:t>Professor, Autonomous University of Chiapas, Mexico </a:t>
            </a: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1747319" y="1319786"/>
            <a:ext cx="6892827" cy="690084"/>
          </a:xfrm>
        </p:spPr>
        <p:txBody>
          <a:bodyPr/>
          <a:lstStyle/>
          <a:p>
            <a:r>
              <a:rPr lang="el-GR" sz="2800" dirty="0"/>
              <a:t>Αναδρομη μεχρι σημερα</a:t>
            </a:r>
            <a:endParaRPr lang="en-US" sz="2800" dirty="0"/>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3"/>
          </p:nvPr>
        </p:nvSpPr>
        <p:spPr>
          <a:xfrm>
            <a:off x="621791" y="457200"/>
            <a:ext cx="6338845" cy="274320"/>
          </a:xfrm>
        </p:spPr>
        <p:txBody>
          <a:bodyPr/>
          <a:lstStyle/>
          <a:p>
            <a:r>
              <a:rPr lang="el-GR" dirty="0">
                <a:effectLst>
                  <a:outerShdw blurRad="38100" dist="38100" dir="2700000" algn="tl">
                    <a:srgbClr val="000000">
                      <a:alpha val="43137"/>
                    </a:srgbClr>
                  </a:outerShdw>
                </a:effectLst>
                <a:latin typeface="+mn-lt"/>
              </a:rPr>
              <a:t>Στήριξη παιδιών και οικογενειών που αντιμετωπίζουν προβλήματα σε σχέση με τη  γονική χρηση</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5</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2190938" y="2399167"/>
            <a:ext cx="5197413" cy="3820563"/>
          </a:xfrm>
        </p:spPr>
        <p:txBody>
          <a:bodyPr>
            <a:normAutofit fontScale="92500" lnSpcReduction="10000"/>
          </a:bodyPr>
          <a:lstStyle/>
          <a:p>
            <a:pPr marL="285750" indent="-285750">
              <a:buFont typeface="Arial" panose="020B0604020202020204" pitchFamily="34" charset="0"/>
              <a:buChar char="•"/>
            </a:pPr>
            <a:r>
              <a:rPr lang="el-GR" dirty="0"/>
              <a:t>2020-2023</a:t>
            </a:r>
          </a:p>
          <a:p>
            <a:pPr marL="285750" indent="-285750">
              <a:buFont typeface="Wingdings" panose="05000000000000000000" pitchFamily="2" charset="2"/>
              <a:buChar char="Ø"/>
            </a:pPr>
            <a:r>
              <a:rPr lang="el-GR" dirty="0"/>
              <a:t>Εμπλοκή 18 χώρες</a:t>
            </a:r>
          </a:p>
          <a:p>
            <a:pPr marL="285750" indent="-285750">
              <a:buFont typeface="Wingdings" panose="05000000000000000000" pitchFamily="2" charset="2"/>
              <a:buChar char="Ø"/>
            </a:pPr>
            <a:r>
              <a:rPr lang="el-GR" dirty="0"/>
              <a:t>Συμβολή πάνω από 300 άτομα και 14 χώρες</a:t>
            </a:r>
          </a:p>
          <a:p>
            <a:r>
              <a:rPr lang="el-GR" dirty="0"/>
              <a:t>(Βόρεια Μακεδονία, Ιρλανδία, Ισλανδία, Ιταλία, Ελβετία, Ελλάδα, Κροατία, Κύπρος, Μάλτα, Μεξικό, Πολωνία, Ρουμανία, Τουρκία, Τσεχία,)</a:t>
            </a:r>
          </a:p>
          <a:p>
            <a:pPr marL="285750" indent="-285750">
              <a:buFont typeface="Wingdings" panose="05000000000000000000" pitchFamily="2" charset="2"/>
              <a:buChar char="Ø"/>
            </a:pPr>
            <a:r>
              <a:rPr lang="el-GR" dirty="0"/>
              <a:t>2 εκθέσεις</a:t>
            </a:r>
          </a:p>
          <a:p>
            <a:pPr marL="285750" indent="-285750">
              <a:buFont typeface="Wingdings" panose="05000000000000000000" pitchFamily="2" charset="2"/>
              <a:buChar char="Ø"/>
            </a:pPr>
            <a:r>
              <a:rPr lang="el-GR" dirty="0"/>
              <a:t>4 εκδόσεις </a:t>
            </a:r>
            <a:r>
              <a:rPr lang="en-US" dirty="0"/>
              <a:t>ISBN</a:t>
            </a:r>
            <a:endParaRPr lang="el-GR" dirty="0"/>
          </a:p>
          <a:p>
            <a:pPr marL="285750" indent="-285750">
              <a:buFont typeface="Wingdings" panose="05000000000000000000" pitchFamily="2" charset="2"/>
              <a:buChar char="Ø"/>
            </a:pPr>
            <a:r>
              <a:rPr lang="el-GR" dirty="0"/>
              <a:t>Διάχυση και δράσεις ευαισθητοποίησης  στην Αυστρία, Βραζιλία, Τσεχία, Γερμανία, Ινδία, Ιρλανδία, Ιταλία, Μεξικό, Πορτογαλία, Ισπανία, Ελβετία, Ηνωμένο Βασίλειο και Ουρουγουάη</a:t>
            </a:r>
            <a:endParaRPr lang="en-US" dirty="0"/>
          </a:p>
          <a:p>
            <a:pPr marL="285750" indent="-285750">
              <a:buFont typeface="Wingdings" panose="05000000000000000000" pitchFamily="2" charset="2"/>
              <a:buChar char="Ø"/>
            </a:pPr>
            <a:r>
              <a:rPr lang="el-GR" dirty="0"/>
              <a:t>Διεθνή συνεργασία, επισκέψεις για ανταλλαγή γνώσεων και εμπειριών και συνέργειες </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endParaRPr lang="el-GR" dirty="0"/>
          </a:p>
          <a:p>
            <a:pPr algn="ctr"/>
            <a:r>
              <a:rPr lang="el-GR" dirty="0"/>
              <a:t>ΙΣΧΥΡΗ ΔΕΣΜΕΥΣΗ ΚΑΙ ΕΝΘΟΥΣΙΑΣΜΟΣ </a:t>
            </a:r>
            <a:endParaRPr lang="en-US" dirty="0"/>
          </a:p>
        </p:txBody>
      </p:sp>
    </p:spTree>
    <p:extLst>
      <p:ext uri="{BB962C8B-B14F-4D97-AF65-F5344CB8AC3E}">
        <p14:creationId xmlns:p14="http://schemas.microsoft.com/office/powerpoint/2010/main" val="9481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a:xfrm>
            <a:off x="757724" y="978498"/>
            <a:ext cx="10671048" cy="685278"/>
          </a:xfrm>
        </p:spPr>
        <p:txBody>
          <a:bodyPr/>
          <a:lstStyle/>
          <a:p>
            <a:r>
              <a:rPr lang="el-GR" dirty="0"/>
              <a:t>4 Εκδοσεισ</a:t>
            </a:r>
            <a:endParaRPr lang="en-US" dirty="0"/>
          </a:p>
        </p:txBody>
      </p:sp>
      <p:sp>
        <p:nvSpPr>
          <p:cNvPr id="73" name="Footer Placeholder 72">
            <a:extLst>
              <a:ext uri="{FF2B5EF4-FFF2-40B4-BE49-F238E27FC236}">
                <a16:creationId xmlns:a16="http://schemas.microsoft.com/office/drawing/2014/main" id="{253AA363-0A91-5CE9-7764-DD7813D6BF70}"/>
              </a:ext>
            </a:extLst>
          </p:cNvPr>
          <p:cNvSpPr>
            <a:spLocks noGrp="1"/>
          </p:cNvSpPr>
          <p:nvPr>
            <p:ph type="ftr" sz="quarter" idx="11"/>
          </p:nvPr>
        </p:nvSpPr>
        <p:spPr>
          <a:xfrm>
            <a:off x="621792" y="457200"/>
            <a:ext cx="6908012" cy="274320"/>
          </a:xfrm>
        </p:spPr>
        <p:txBody>
          <a:bodyPr/>
          <a:lstStyle/>
          <a:p>
            <a:r>
              <a:rPr lang="el-GR" dirty="0">
                <a:effectLst>
                  <a:outerShdw blurRad="38100" dist="38100" dir="2700000" algn="tl">
                    <a:srgbClr val="000000">
                      <a:alpha val="43137"/>
                    </a:srgbClr>
                  </a:outerShdw>
                </a:effectLst>
                <a:latin typeface="+mn-lt"/>
              </a:rPr>
              <a:t>Στήριξη παιδιών και οικογενειών που αντιμετωπίζουν προβλήματα σε σχέση με τη  γονική χρηση</a:t>
            </a:r>
          </a:p>
          <a:p>
            <a:endParaRPr lang="en-US" dirty="0"/>
          </a:p>
        </p:txBody>
      </p:sp>
      <p:sp>
        <p:nvSpPr>
          <p:cNvPr id="74" name="Slide Number Placeholder 73">
            <a:extLst>
              <a:ext uri="{FF2B5EF4-FFF2-40B4-BE49-F238E27FC236}">
                <a16:creationId xmlns:a16="http://schemas.microsoft.com/office/drawing/2014/main" id="{B964C6B0-844C-A964-2B74-46CF893E1381}"/>
              </a:ext>
            </a:extLst>
          </p:cNvPr>
          <p:cNvSpPr>
            <a:spLocks noGrp="1"/>
          </p:cNvSpPr>
          <p:nvPr>
            <p:ph type="sldNum" sz="quarter" idx="12"/>
          </p:nvPr>
        </p:nvSpPr>
        <p:spPr/>
        <p:txBody>
          <a:bodyPr/>
          <a:lstStyle/>
          <a:p>
            <a:fld id="{48F63A3B-78C7-47BE-AE5E-E10140E04643}" type="slidenum">
              <a:rPr lang="en-US" smtClean="0"/>
              <a:pPr/>
              <a:t>6</a:t>
            </a:fld>
            <a:endParaRPr lang="en-US" dirty="0"/>
          </a:p>
        </p:txBody>
      </p:sp>
      <p:sp>
        <p:nvSpPr>
          <p:cNvPr id="2" name="Text Placeholder 1">
            <a:extLst>
              <a:ext uri="{FF2B5EF4-FFF2-40B4-BE49-F238E27FC236}">
                <a16:creationId xmlns:a16="http://schemas.microsoft.com/office/drawing/2014/main" id="{B2AF69D5-AD7B-521D-22B1-50D8A24356AC}"/>
              </a:ext>
            </a:extLst>
          </p:cNvPr>
          <p:cNvSpPr>
            <a:spLocks noGrp="1"/>
          </p:cNvSpPr>
          <p:nvPr>
            <p:ph type="body" sz="quarter" idx="14"/>
          </p:nvPr>
        </p:nvSpPr>
        <p:spPr>
          <a:xfrm>
            <a:off x="758905" y="4989514"/>
            <a:ext cx="2598737" cy="1411285"/>
          </a:xfrm>
        </p:spPr>
        <p:txBody>
          <a:bodyPr/>
          <a:lstStyle/>
          <a:p>
            <a:r>
              <a:rPr lang="el-GR" sz="1200" dirty="0"/>
              <a:t>Υποσχομενεσ πρακτικεσ και συστασεισ</a:t>
            </a:r>
            <a:endParaRPr lang="en-US" sz="1200" dirty="0"/>
          </a:p>
        </p:txBody>
      </p:sp>
      <p:sp>
        <p:nvSpPr>
          <p:cNvPr id="5" name="Text Placeholder 4">
            <a:extLst>
              <a:ext uri="{FF2B5EF4-FFF2-40B4-BE49-F238E27FC236}">
                <a16:creationId xmlns:a16="http://schemas.microsoft.com/office/drawing/2014/main" id="{91128191-45A5-DEA1-F978-421F83D5E664}"/>
              </a:ext>
            </a:extLst>
          </p:cNvPr>
          <p:cNvSpPr>
            <a:spLocks noGrp="1"/>
          </p:cNvSpPr>
          <p:nvPr>
            <p:ph type="body" sz="quarter" idx="15"/>
          </p:nvPr>
        </p:nvSpPr>
        <p:spPr>
          <a:xfrm>
            <a:off x="916885" y="5641849"/>
            <a:ext cx="2283472" cy="457924"/>
          </a:xfrm>
        </p:spPr>
        <p:txBody>
          <a:bodyPr/>
          <a:lstStyle/>
          <a:p>
            <a:r>
              <a:rPr lang="en-US" sz="800" dirty="0"/>
              <a:t>https://rm.coe.int/children-whose-parents-use-drugs-promising-practices-and-recommendatio/1680ab8c92</a:t>
            </a:r>
          </a:p>
        </p:txBody>
      </p:sp>
      <p:sp>
        <p:nvSpPr>
          <p:cNvPr id="6" name="Text Placeholder 5">
            <a:extLst>
              <a:ext uri="{FF2B5EF4-FFF2-40B4-BE49-F238E27FC236}">
                <a16:creationId xmlns:a16="http://schemas.microsoft.com/office/drawing/2014/main" id="{EEF6A845-F328-1053-A365-3DA9CBAF9BA4}"/>
              </a:ext>
            </a:extLst>
          </p:cNvPr>
          <p:cNvSpPr>
            <a:spLocks noGrp="1"/>
          </p:cNvSpPr>
          <p:nvPr>
            <p:ph type="body" sz="quarter" idx="16"/>
          </p:nvPr>
        </p:nvSpPr>
        <p:spPr>
          <a:xfrm>
            <a:off x="3497263" y="4990110"/>
            <a:ext cx="2598737" cy="1410689"/>
          </a:xfrm>
        </p:spPr>
        <p:txBody>
          <a:bodyPr/>
          <a:lstStyle/>
          <a:p>
            <a:r>
              <a:rPr lang="el-GR" sz="1400" dirty="0"/>
              <a:t>Ειμαστε αγωνιστριεσ</a:t>
            </a:r>
            <a:endParaRPr lang="en-US" sz="1400" dirty="0"/>
          </a:p>
        </p:txBody>
      </p:sp>
      <p:sp>
        <p:nvSpPr>
          <p:cNvPr id="8" name="Text Placeholder 7">
            <a:extLst>
              <a:ext uri="{FF2B5EF4-FFF2-40B4-BE49-F238E27FC236}">
                <a16:creationId xmlns:a16="http://schemas.microsoft.com/office/drawing/2014/main" id="{F46AF003-A457-D7E6-F39B-1A85A426A3E5}"/>
              </a:ext>
            </a:extLst>
          </p:cNvPr>
          <p:cNvSpPr>
            <a:spLocks noGrp="1"/>
          </p:cNvSpPr>
          <p:nvPr>
            <p:ph type="body" sz="quarter" idx="18"/>
          </p:nvPr>
        </p:nvSpPr>
        <p:spPr/>
        <p:txBody>
          <a:bodyPr/>
          <a:lstStyle/>
          <a:p>
            <a:r>
              <a:rPr lang="en-US" sz="800" dirty="0"/>
              <a:t>https://rm.coe.int/we-are-warriors-en</a:t>
            </a:r>
            <a:r>
              <a:rPr lang="en-US" sz="800"/>
              <a:t>/1680ab8cd2f</a:t>
            </a:r>
            <a:endParaRPr lang="en-US" sz="800" dirty="0"/>
          </a:p>
        </p:txBody>
      </p:sp>
      <p:sp>
        <p:nvSpPr>
          <p:cNvPr id="9" name="Text Placeholder 8">
            <a:extLst>
              <a:ext uri="{FF2B5EF4-FFF2-40B4-BE49-F238E27FC236}">
                <a16:creationId xmlns:a16="http://schemas.microsoft.com/office/drawing/2014/main" id="{0A413FDF-11CF-6B9B-871F-ED1ED06E76B9}"/>
              </a:ext>
            </a:extLst>
          </p:cNvPr>
          <p:cNvSpPr>
            <a:spLocks noGrp="1"/>
          </p:cNvSpPr>
          <p:nvPr>
            <p:ph type="body" sz="quarter" idx="19"/>
          </p:nvPr>
        </p:nvSpPr>
        <p:spPr>
          <a:xfrm>
            <a:off x="6274589" y="4990706"/>
            <a:ext cx="2598737" cy="1410093"/>
          </a:xfrm>
        </p:spPr>
        <p:txBody>
          <a:bodyPr/>
          <a:lstStyle/>
          <a:p>
            <a:r>
              <a:rPr lang="el-GR" sz="1400" dirty="0"/>
              <a:t>Ακου τη σιωπη του παιδιου</a:t>
            </a:r>
            <a:r>
              <a:rPr lang="en-US" dirty="0"/>
              <a:t>​</a:t>
            </a:r>
          </a:p>
        </p:txBody>
      </p:sp>
      <p:sp>
        <p:nvSpPr>
          <p:cNvPr id="11" name="Text Placeholder 10">
            <a:extLst>
              <a:ext uri="{FF2B5EF4-FFF2-40B4-BE49-F238E27FC236}">
                <a16:creationId xmlns:a16="http://schemas.microsoft.com/office/drawing/2014/main" id="{B3CED26D-9022-0D83-FB0D-E3471E6F7ECE}"/>
              </a:ext>
            </a:extLst>
          </p:cNvPr>
          <p:cNvSpPr>
            <a:spLocks noGrp="1"/>
          </p:cNvSpPr>
          <p:nvPr>
            <p:ph type="body" sz="quarter" idx="21"/>
          </p:nvPr>
        </p:nvSpPr>
        <p:spPr>
          <a:xfrm>
            <a:off x="6432529" y="5641848"/>
            <a:ext cx="2283472" cy="365125"/>
          </a:xfrm>
        </p:spPr>
        <p:txBody>
          <a:bodyPr/>
          <a:lstStyle/>
          <a:p>
            <a:r>
              <a:rPr lang="en-US" sz="800" dirty="0"/>
              <a:t>https://rm.coe.int/listen-to-the-silence-of-the-child-en/1680ab8c94</a:t>
            </a:r>
          </a:p>
        </p:txBody>
      </p:sp>
      <p:sp>
        <p:nvSpPr>
          <p:cNvPr id="12" name="Text Placeholder 11">
            <a:extLst>
              <a:ext uri="{FF2B5EF4-FFF2-40B4-BE49-F238E27FC236}">
                <a16:creationId xmlns:a16="http://schemas.microsoft.com/office/drawing/2014/main" id="{518301B7-15C5-E184-096F-BF82F42163C2}"/>
              </a:ext>
            </a:extLst>
          </p:cNvPr>
          <p:cNvSpPr>
            <a:spLocks noGrp="1"/>
          </p:cNvSpPr>
          <p:nvPr>
            <p:ph type="body" sz="quarter" idx="22"/>
          </p:nvPr>
        </p:nvSpPr>
        <p:spPr>
          <a:xfrm>
            <a:off x="9032431" y="4879910"/>
            <a:ext cx="2598737" cy="1520890"/>
          </a:xfrm>
        </p:spPr>
        <p:txBody>
          <a:bodyPr/>
          <a:lstStyle/>
          <a:p>
            <a:r>
              <a:rPr lang="el-GR" sz="1400" dirty="0"/>
              <a:t>Ανασκοπηση περιεκτικων  προγραμματων και δρασεων</a:t>
            </a:r>
            <a:r>
              <a:rPr lang="en-US" sz="1400" dirty="0"/>
              <a:t>​</a:t>
            </a:r>
          </a:p>
        </p:txBody>
      </p:sp>
      <p:sp>
        <p:nvSpPr>
          <p:cNvPr id="14" name="Text Placeholder 13">
            <a:extLst>
              <a:ext uri="{FF2B5EF4-FFF2-40B4-BE49-F238E27FC236}">
                <a16:creationId xmlns:a16="http://schemas.microsoft.com/office/drawing/2014/main" id="{DD57FB11-65D1-6B1C-8D88-F932BF765A7C}"/>
              </a:ext>
            </a:extLst>
          </p:cNvPr>
          <p:cNvSpPr>
            <a:spLocks noGrp="1"/>
          </p:cNvSpPr>
          <p:nvPr>
            <p:ph type="body" sz="quarter" idx="24"/>
          </p:nvPr>
        </p:nvSpPr>
        <p:spPr>
          <a:xfrm>
            <a:off x="9190984" y="5920353"/>
            <a:ext cx="2283472" cy="86620"/>
          </a:xfrm>
        </p:spPr>
        <p:txBody>
          <a:bodyPr/>
          <a:lstStyle/>
          <a:p>
            <a:r>
              <a:rPr lang="en-US" sz="800" dirty="0"/>
              <a:t>https://rm.coe.int/children-and-parents-impacted-by-drug-use-en/1680ab8c91</a:t>
            </a:r>
          </a:p>
        </p:txBody>
      </p:sp>
      <p:pic>
        <p:nvPicPr>
          <p:cNvPr id="10" name="Picture 9">
            <a:extLst>
              <a:ext uri="{FF2B5EF4-FFF2-40B4-BE49-F238E27FC236}">
                <a16:creationId xmlns:a16="http://schemas.microsoft.com/office/drawing/2014/main" id="{C6AA480E-2AAA-616C-2841-6AC075C4EE0F}"/>
              </a:ext>
            </a:extLst>
          </p:cNvPr>
          <p:cNvPicPr>
            <a:picLocks noChangeAspect="1"/>
          </p:cNvPicPr>
          <p:nvPr/>
        </p:nvPicPr>
        <p:blipFill>
          <a:blip r:embed="rId2"/>
          <a:stretch>
            <a:fillRect/>
          </a:stretch>
        </p:blipFill>
        <p:spPr>
          <a:xfrm>
            <a:off x="758952" y="2316111"/>
            <a:ext cx="2606039" cy="2763001"/>
          </a:xfrm>
          <a:prstGeom prst="rect">
            <a:avLst/>
          </a:prstGeom>
        </p:spPr>
      </p:pic>
      <p:pic>
        <p:nvPicPr>
          <p:cNvPr id="15" name="Picture 14">
            <a:extLst>
              <a:ext uri="{FF2B5EF4-FFF2-40B4-BE49-F238E27FC236}">
                <a16:creationId xmlns:a16="http://schemas.microsoft.com/office/drawing/2014/main" id="{F12A0860-8C99-538B-5AB7-7D6C54C985F5}"/>
              </a:ext>
            </a:extLst>
          </p:cNvPr>
          <p:cNvPicPr>
            <a:picLocks noChangeAspect="1"/>
          </p:cNvPicPr>
          <p:nvPr/>
        </p:nvPicPr>
        <p:blipFill>
          <a:blip r:embed="rId3"/>
          <a:stretch>
            <a:fillRect/>
          </a:stretch>
        </p:blipFill>
        <p:spPr>
          <a:xfrm>
            <a:off x="3496352" y="2316111"/>
            <a:ext cx="2596896" cy="2671986"/>
          </a:xfrm>
          <a:prstGeom prst="rect">
            <a:avLst/>
          </a:prstGeom>
        </p:spPr>
      </p:pic>
      <p:pic>
        <p:nvPicPr>
          <p:cNvPr id="26" name="Picture 25">
            <a:extLst>
              <a:ext uri="{FF2B5EF4-FFF2-40B4-BE49-F238E27FC236}">
                <a16:creationId xmlns:a16="http://schemas.microsoft.com/office/drawing/2014/main" id="{4003AA0C-31BB-FD6A-CE97-7EB1506E48B7}"/>
              </a:ext>
            </a:extLst>
          </p:cNvPr>
          <p:cNvPicPr>
            <a:picLocks noChangeAspect="1"/>
          </p:cNvPicPr>
          <p:nvPr/>
        </p:nvPicPr>
        <p:blipFill>
          <a:blip r:embed="rId4"/>
          <a:stretch>
            <a:fillRect/>
          </a:stretch>
        </p:blipFill>
        <p:spPr>
          <a:xfrm>
            <a:off x="6274589" y="2314918"/>
            <a:ext cx="2598738" cy="2673179"/>
          </a:xfrm>
          <a:prstGeom prst="rect">
            <a:avLst/>
          </a:prstGeom>
        </p:spPr>
      </p:pic>
      <p:pic>
        <p:nvPicPr>
          <p:cNvPr id="29" name="Picture 28">
            <a:extLst>
              <a:ext uri="{FF2B5EF4-FFF2-40B4-BE49-F238E27FC236}">
                <a16:creationId xmlns:a16="http://schemas.microsoft.com/office/drawing/2014/main" id="{C43C823D-ED1B-E8E8-F12E-205D3BEC28BB}"/>
              </a:ext>
            </a:extLst>
          </p:cNvPr>
          <p:cNvPicPr>
            <a:picLocks noChangeAspect="1"/>
          </p:cNvPicPr>
          <p:nvPr/>
        </p:nvPicPr>
        <p:blipFill>
          <a:blip r:embed="rId5"/>
          <a:stretch>
            <a:fillRect/>
          </a:stretch>
        </p:blipFill>
        <p:spPr>
          <a:xfrm>
            <a:off x="9032430" y="2316111"/>
            <a:ext cx="2598737" cy="2671986"/>
          </a:xfrm>
          <a:prstGeom prst="rect">
            <a:avLst/>
          </a:prstGeom>
        </p:spPr>
      </p:pic>
    </p:spTree>
    <p:extLst>
      <p:ext uri="{BB962C8B-B14F-4D97-AF65-F5344CB8AC3E}">
        <p14:creationId xmlns:p14="http://schemas.microsoft.com/office/powerpoint/2010/main" val="201193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791074" y="1600200"/>
            <a:ext cx="5610226" cy="4733925"/>
          </a:xfrm>
        </p:spPr>
        <p:txBody>
          <a:bodyPr>
            <a:noAutofit/>
          </a:bodyPr>
          <a:lstStyle/>
          <a:p>
            <a:r>
              <a:rPr lang="el-GR" sz="3200" b="1" dirty="0"/>
              <a:t>«Τα παιδιά κατηγορούν τον εαυτό τους και αναρωτιούνται γιατί δεν μ ’αγαπά? Αλλά δεν είναι αλήθεια</a:t>
            </a:r>
            <a:r>
              <a:rPr lang="en-US" sz="3200" b="1" dirty="0"/>
              <a:t>:</a:t>
            </a:r>
            <a:r>
              <a:rPr lang="el-GR" sz="3200" b="1" dirty="0"/>
              <a:t> η μητέρα αγαπά το παιδί της </a:t>
            </a:r>
            <a:r>
              <a:rPr lang="en-US" sz="3200" b="1" dirty="0"/>
              <a:t>, </a:t>
            </a:r>
            <a:r>
              <a:rPr lang="el-GR" sz="3200" b="1" dirty="0"/>
              <a:t>αλλά η ουσία είναι πολύ ισχυρή.» </a:t>
            </a:r>
          </a:p>
          <a:p>
            <a:endParaRPr lang="el-GR" sz="3200" b="1" dirty="0"/>
          </a:p>
          <a:p>
            <a:r>
              <a:rPr lang="el-GR" sz="3200" b="1" dirty="0"/>
              <a:t>Σαμπρίνα, Ιταλία</a:t>
            </a:r>
            <a:endParaRPr lang="en-US" sz="3200" dirty="0"/>
          </a:p>
          <a:p>
            <a:endParaRPr lang="en-US" sz="3200" b="1"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839788" y="987425"/>
            <a:ext cx="5394757" cy="591994"/>
          </a:xfrm>
        </p:spPr>
        <p:txBody>
          <a:bodyPr anchor="b">
            <a:noAutofit/>
          </a:bodyPr>
          <a:lstStyle/>
          <a:p>
            <a:r>
              <a:rPr lang="el-GR" sz="1800" dirty="0">
                <a:latin typeface="+mn-lt"/>
              </a:rPr>
              <a:t>Υποσχομενεσ πρακτικεσ και συστασεισ</a:t>
            </a:r>
            <a:endParaRPr lang="en-US" sz="1800" dirty="0">
              <a:latin typeface="+mn-lt"/>
            </a:endParaRPr>
          </a:p>
        </p:txBody>
      </p:sp>
      <p:pic>
        <p:nvPicPr>
          <p:cNvPr id="6" name="Picture 5">
            <a:extLst>
              <a:ext uri="{FF2B5EF4-FFF2-40B4-BE49-F238E27FC236}">
                <a16:creationId xmlns:a16="http://schemas.microsoft.com/office/drawing/2014/main" id="{FDBF4A42-6282-293D-3A72-DF8114F25806}"/>
              </a:ext>
            </a:extLst>
          </p:cNvPr>
          <p:cNvPicPr>
            <a:picLocks noChangeAspect="1"/>
          </p:cNvPicPr>
          <p:nvPr/>
        </p:nvPicPr>
        <p:blipFill>
          <a:blip r:embed="rId3"/>
          <a:stretch>
            <a:fillRect/>
          </a:stretch>
        </p:blipFill>
        <p:spPr>
          <a:xfrm>
            <a:off x="7419976" y="987425"/>
            <a:ext cx="3525391" cy="4873625"/>
          </a:xfrm>
          <a:prstGeom prst="rect">
            <a:avLst/>
          </a:prstGeom>
          <a:noFill/>
        </p:spPr>
      </p:pic>
      <p:sp>
        <p:nvSpPr>
          <p:cNvPr id="3" name="Content Placeholder 2">
            <a:extLst>
              <a:ext uri="{FF2B5EF4-FFF2-40B4-BE49-F238E27FC236}">
                <a16:creationId xmlns:a16="http://schemas.microsoft.com/office/drawing/2014/main" id="{2BE8FDE3-DBA4-6A04-C75D-E56FE92EF368}"/>
              </a:ext>
            </a:extLst>
          </p:cNvPr>
          <p:cNvSpPr>
            <a:spLocks noGrp="1"/>
          </p:cNvSpPr>
          <p:nvPr>
            <p:ph type="body" sz="half" idx="2"/>
          </p:nvPr>
        </p:nvSpPr>
        <p:spPr>
          <a:xfrm>
            <a:off x="839788" y="2057400"/>
            <a:ext cx="5505594" cy="3811588"/>
          </a:xfrm>
        </p:spPr>
        <p:txBody>
          <a:bodyPr>
            <a:normAutofit fontScale="85000" lnSpcReduction="10000"/>
          </a:bodyPr>
          <a:lstStyle/>
          <a:p>
            <a:pPr marL="285750" indent="-285750">
              <a:lnSpc>
                <a:spcPct val="90000"/>
              </a:lnSpc>
              <a:buFont typeface="Arial" panose="020B0604020202020204" pitchFamily="34" charset="0"/>
              <a:buChar char="•"/>
            </a:pPr>
            <a:r>
              <a:rPr lang="el-GR" sz="2000" dirty="0"/>
              <a:t>Τα παιδιά που μεγαλώνουν με γονείς που κάνουν χρήση μπορεί να βιώνουν άγχος, κατάθλιψη, θυμό, ενοχές και ντροπή. Συχνά νιώθουν απομονωμένα και φοβούνται να μιλήσουν και να ζητήσουν βοήθεια. Νιώθουν ότι είναι συνυπεύθυνοι για το τι τους συμβαίνει και ότι οφείλουν να σώσουν τους γονείς τους. </a:t>
            </a:r>
          </a:p>
          <a:p>
            <a:pPr>
              <a:lnSpc>
                <a:spcPct val="90000"/>
              </a:lnSpc>
            </a:pPr>
            <a:endParaRPr lang="el-GR" sz="2000" dirty="0"/>
          </a:p>
          <a:p>
            <a:pPr marL="285750" indent="-285750">
              <a:lnSpc>
                <a:spcPct val="90000"/>
              </a:lnSpc>
              <a:buFont typeface="Arial" panose="020B0604020202020204" pitchFamily="34" charset="0"/>
              <a:buChar char="•"/>
            </a:pPr>
            <a:r>
              <a:rPr lang="el-GR" sz="2000" dirty="0"/>
              <a:t>Οι πατέρες και οι μητέρες που αντιμετωπίζουν τη διπλή πρόκληση  της ουσιοεξάρτησης και του να είσαι γονιός μπορεί να νιώθουν υπερφορτισμένοι</a:t>
            </a:r>
            <a:r>
              <a:rPr lang="en-US" sz="2000" dirty="0"/>
              <a:t> </a:t>
            </a:r>
            <a:r>
              <a:rPr lang="el-GR" sz="2000" dirty="0"/>
              <a:t>με την συνύπαρξη</a:t>
            </a:r>
            <a:r>
              <a:rPr lang="en-US" sz="2000" dirty="0"/>
              <a:t> (</a:t>
            </a:r>
            <a:r>
              <a:rPr lang="en-US" sz="2000" dirty="0" err="1"/>
              <a:t>i</a:t>
            </a:r>
            <a:r>
              <a:rPr lang="en-US" sz="2000" dirty="0"/>
              <a:t>) </a:t>
            </a:r>
            <a:r>
              <a:rPr lang="el-GR" sz="2000" dirty="0"/>
              <a:t>του προσωπικού ιστορικού και του ιστορικού της χρήσης</a:t>
            </a:r>
            <a:r>
              <a:rPr lang="en-US" sz="2000" dirty="0"/>
              <a:t>, (ii) </a:t>
            </a:r>
            <a:r>
              <a:rPr lang="el-GR" sz="2000" dirty="0"/>
              <a:t>τις κοινωνικές, φυλετικές</a:t>
            </a:r>
            <a:r>
              <a:rPr lang="en-US" sz="2000" dirty="0"/>
              <a:t> </a:t>
            </a:r>
            <a:r>
              <a:rPr lang="el-GR" sz="2000" dirty="0"/>
              <a:t>και προσωπικές προκλήσεις σε σχέση με την πατρότητα και τη μητρότητα, και (</a:t>
            </a:r>
            <a:r>
              <a:rPr lang="en-US" sz="2000" dirty="0"/>
              <a:t>iii</a:t>
            </a:r>
            <a:r>
              <a:rPr lang="el-GR" sz="2000" dirty="0"/>
              <a:t>) ένα εχθρικό, στιγματιστικό και όχι πάντα αλληλέγγυο περιβάλλον  που δεν τους θεωρεί κατάλληλους για γονική μέριμνα λόγω της χρήσης ουσιών.</a:t>
            </a:r>
            <a:endParaRPr lang="en-US" sz="2000" dirty="0"/>
          </a:p>
        </p:txBody>
      </p:sp>
      <p:sp>
        <p:nvSpPr>
          <p:cNvPr id="4" name="Footer Placeholder 3">
            <a:extLst>
              <a:ext uri="{FF2B5EF4-FFF2-40B4-BE49-F238E27FC236}">
                <a16:creationId xmlns:a16="http://schemas.microsoft.com/office/drawing/2014/main" id="{D5BA2433-990B-A170-369A-3DF4A9B33BFA}"/>
              </a:ext>
            </a:extLst>
          </p:cNvPr>
          <p:cNvSpPr>
            <a:spLocks noGrp="1"/>
          </p:cNvSpPr>
          <p:nvPr>
            <p:ph type="ftr" sz="quarter" idx="11"/>
          </p:nvPr>
        </p:nvSpPr>
        <p:spPr>
          <a:xfrm>
            <a:off x="733330" y="457200"/>
            <a:ext cx="6210677" cy="274320"/>
          </a:xfrm>
        </p:spPr>
        <p:txBody>
          <a:bodyPr anchor="ctr">
            <a:noAutofit/>
          </a:bodyPr>
          <a:lstStyle/>
          <a:p>
            <a:pPr>
              <a:lnSpc>
                <a:spcPct val="90000"/>
              </a:lnSpc>
              <a:spcAft>
                <a:spcPts val="600"/>
              </a:spcAft>
            </a:pPr>
            <a:r>
              <a:rPr lang="el-GR" sz="1100" dirty="0">
                <a:effectLst>
                  <a:outerShdw blurRad="38100" dist="38100" dir="2700000" algn="tl">
                    <a:srgbClr val="000000">
                      <a:alpha val="43137"/>
                    </a:srgbClr>
                  </a:outerShdw>
                </a:effectLst>
                <a:latin typeface="+mn-lt"/>
              </a:rPr>
              <a:t>Στήριξη παιδιών και οικογενειών που αντιμετωπίζουν προβλήματα σε σχέση με τη  γονική χρήση</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8</a:t>
            </a:fld>
            <a:endParaRPr lang="en-US"/>
          </a:p>
        </p:txBody>
      </p:sp>
    </p:spTree>
    <p:extLst>
      <p:ext uri="{BB962C8B-B14F-4D97-AF65-F5344CB8AC3E}">
        <p14:creationId xmlns:p14="http://schemas.microsoft.com/office/powerpoint/2010/main" val="128809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986784" y="457200"/>
            <a:ext cx="8165592" cy="676275"/>
          </a:xfrm>
        </p:spPr>
        <p:txBody>
          <a:bodyPr/>
          <a:lstStyle/>
          <a:p>
            <a:r>
              <a:rPr lang="el-GR" sz="2800" dirty="0"/>
              <a:t>ΣΤΗΡΙΞΗ ΤΗΣ ΟΙΚΟΓΕΝΕΑΣ ως ΣΥΝΟΛΟ</a:t>
            </a:r>
            <a:endParaRPr lang="en-US" sz="2800"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977640" y="1495425"/>
            <a:ext cx="3822192" cy="352425"/>
          </a:xfrm>
        </p:spPr>
        <p:txBody>
          <a:bodyPr/>
          <a:lstStyle/>
          <a:p>
            <a:r>
              <a:rPr lang="el-GR" dirty="0"/>
              <a:t>Η προκληση </a:t>
            </a:r>
            <a:endParaRPr lang="en-US" dirty="0"/>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685032" y="2019300"/>
            <a:ext cx="3741928" cy="4542600"/>
          </a:xfrm>
        </p:spPr>
        <p:txBody>
          <a:bodyPr>
            <a:normAutofit/>
          </a:bodyPr>
          <a:lstStyle/>
          <a:p>
            <a:r>
              <a:rPr lang="el-GR" dirty="0"/>
              <a:t>Δεν είναι όλοι οι γονείς που κάνουν χρήση ανίκανοι να φροντίζουν τα παιδιά τους. </a:t>
            </a:r>
          </a:p>
          <a:p>
            <a:r>
              <a:rPr lang="el-GR" dirty="0"/>
              <a:t>Κάποιοι γονείς με ουσιοεξάρτηση μπορεί να βιώνουν πολλαπλά συναισθήματα και καταστάσεις σε σχέση με την εξάρτηση τους όπως απομόνωση, φόβο, χαμηλή αυτοεκτίμηση και έλλειψη εμπιστοσύνης στον εαυτό τους και στους άλλους.</a:t>
            </a:r>
          </a:p>
          <a:p>
            <a:r>
              <a:rPr lang="el-GR" dirty="0"/>
              <a:t>Κάποιοι επαναλαμβάνουν την ίδια ιστορία που έζησαν ως παιδιά και μεγάλωσαν και οι ίδιοι με γονείς που κάνουν χρήση. Και όπως οι δικοί τους γονείς παραμελούν και αυτοί τα παιδιά τους. </a:t>
            </a:r>
          </a:p>
          <a:p>
            <a:r>
              <a:rPr lang="el-GR" dirty="0"/>
              <a:t>Λόγοι που δεν ζητούν βοήθεια</a:t>
            </a:r>
            <a:r>
              <a:rPr lang="en-US" dirty="0"/>
              <a:t>: </a:t>
            </a:r>
            <a:r>
              <a:rPr lang="el-GR" dirty="0"/>
              <a:t>η έλλειψη γνώσης για τα διαθέσιμα θεραπευτικά προγράμματα, ο φόβος για ποινικοποίηση ή και λόγω προηγούμενων δυσάρεστων εμπειριών, του τραύματος και του πόνου.</a:t>
            </a:r>
          </a:p>
          <a:p>
            <a:pPr marL="0" indent="0">
              <a:buNone/>
            </a:pPr>
            <a:endParaRPr lang="en-CY" dirty="0"/>
          </a:p>
          <a:p>
            <a:endParaRPr lang="en-US" dirty="0"/>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a:xfrm>
            <a:off x="8046720" y="1495425"/>
            <a:ext cx="3822192" cy="352425"/>
          </a:xfrm>
        </p:spPr>
        <p:txBody>
          <a:bodyPr/>
          <a:lstStyle/>
          <a:p>
            <a:r>
              <a:rPr lang="el-GR" dirty="0"/>
              <a:t>Η αντιμετωπιση</a:t>
            </a:r>
            <a:endParaRPr lang="en-US" dirty="0"/>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754112" y="1943100"/>
            <a:ext cx="3741928" cy="4618800"/>
          </a:xfrm>
        </p:spPr>
        <p:txBody>
          <a:bodyPr/>
          <a:lstStyle/>
          <a:p>
            <a:r>
              <a:rPr lang="el-GR" dirty="0"/>
              <a:t>Προγράμματα πολυεπίπεδης στήριξης της οικογένειας από πολυθεματική ομάδα με επίκεντρο το παιδί και ενίσχυση της οικογένειας</a:t>
            </a:r>
          </a:p>
          <a:p>
            <a:r>
              <a:rPr lang="el-GR" dirty="0"/>
              <a:t>Κάλυψη βασικών αναγκών, ενίσχυση δεξιοτήτων και παράλληλη παροχή θεραπείας για τους γονείς και άλλων υποστηρικτικών υπηρεσιών και προληπτικών παρεμβάσεων για το παιδί</a:t>
            </a:r>
          </a:p>
          <a:p>
            <a:r>
              <a:rPr lang="el-GR" dirty="0"/>
              <a:t>ΠΙΠΙ –Ιταλία κοινοτικό πρόγραμμα </a:t>
            </a:r>
          </a:p>
          <a:p>
            <a:pPr>
              <a:buFont typeface="Wingdings" panose="05000000000000000000" pitchFamily="2" charset="2"/>
              <a:buChar char="Ø"/>
            </a:pPr>
            <a:r>
              <a:rPr lang="el-GR" dirty="0"/>
              <a:t>Πλάνο οικογένειας</a:t>
            </a:r>
          </a:p>
          <a:p>
            <a:pPr>
              <a:buFont typeface="Courier New" panose="02070309020205020404" pitchFamily="49" charset="0"/>
              <a:buChar char="o"/>
            </a:pPr>
            <a:r>
              <a:rPr lang="el-GR" dirty="0"/>
              <a:t>Μαθησιακή στήριξη του παιδιού με δάσκαλο στο σπίτι </a:t>
            </a:r>
          </a:p>
          <a:p>
            <a:pPr>
              <a:buFont typeface="Courier New" panose="02070309020205020404" pitchFamily="49" charset="0"/>
              <a:buChar char="o"/>
            </a:pPr>
            <a:r>
              <a:rPr lang="el-GR" dirty="0"/>
              <a:t>Ομάδες για γονείς και ομάδες για παιδιά</a:t>
            </a:r>
          </a:p>
          <a:p>
            <a:pPr>
              <a:buFont typeface="Courier New" panose="02070309020205020404" pitchFamily="49" charset="0"/>
              <a:buChar char="o"/>
            </a:pPr>
            <a:r>
              <a:rPr lang="el-GR" dirty="0"/>
              <a:t>Συντονισμός δράσεων σχολείου και υπηρεσιών</a:t>
            </a:r>
          </a:p>
          <a:p>
            <a:pPr>
              <a:buFont typeface="Courier New" panose="02070309020205020404" pitchFamily="49" charset="0"/>
              <a:buChar char="o"/>
            </a:pPr>
            <a:r>
              <a:rPr lang="el-GR" dirty="0"/>
              <a:t>Στήριξη της οικογένειας σε κοινοτικό επίπεδο</a:t>
            </a:r>
            <a:endParaRPr lang="en-US" dirty="0"/>
          </a:p>
        </p:txBody>
      </p:sp>
    </p:spTree>
    <p:extLst>
      <p:ext uri="{BB962C8B-B14F-4D97-AF65-F5344CB8AC3E}">
        <p14:creationId xmlns:p14="http://schemas.microsoft.com/office/powerpoint/2010/main" val="3170280394"/>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438558_Win32_v2" id="{4C05A457-285D-454C-A9EA-F338443A797C}" vid="{298C0BDB-2F83-41C5-B87D-3BE7246FD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D2ED2F-BDEE-47B8-82AA-B088E838B0E6}">
  <ds:schemaRefs>
    <ds:schemaRef ds:uri="http://schemas.microsoft.com/sharepoint/v3/contenttype/forms"/>
  </ds:schemaRefs>
</ds:datastoreItem>
</file>

<file path=customXml/itemProps2.xml><?xml version="1.0" encoding="utf-8"?>
<ds:datastoreItem xmlns:ds="http://schemas.openxmlformats.org/officeDocument/2006/customXml" ds:itemID="{FD7EB4D8-2DC8-4900-B296-3F8E8CD9E6A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8A2982D6-A655-4F26-86D7-B5C32A625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{ED1E8EFF-8C6F-44E5-A36A-CCC1B6B08D70}tf78438558_win32</Template>
  <TotalTime>912</TotalTime>
  <Words>1866</Words>
  <Application>Microsoft Office PowerPoint</Application>
  <PresentationFormat>Widescreen</PresentationFormat>
  <Paragraphs>128</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Courier New</vt:lpstr>
      <vt:lpstr>Sabon Next LT</vt:lpstr>
      <vt:lpstr>Segoe UI Web (Greek)</vt:lpstr>
      <vt:lpstr>Wingdings</vt:lpstr>
      <vt:lpstr>Office Theme</vt:lpstr>
      <vt:lpstr>ΕΡΕΥΝΗΤΙΚΟ Προγραμμα ΟΜΑΔΑΣ ΠΟΜΠΙΝΤΟΥ στηριξης παιδιων και οικογενειων που αντιμετωπιζουν προβληματα σε σχεση με τη  γονικη χρηση</vt:lpstr>
      <vt:lpstr>περιεχομενα</vt:lpstr>
      <vt:lpstr>Εισαγωγη</vt:lpstr>
      <vt:lpstr>Children and families affected by substance dependence</vt:lpstr>
      <vt:lpstr>Αναδρομη μεχρι σημερα</vt:lpstr>
      <vt:lpstr>4 Εκδοσεισ</vt:lpstr>
      <vt:lpstr>PowerPoint Presentation</vt:lpstr>
      <vt:lpstr>Υποσχομενεσ πρακτικεσ και συστασεισ</vt:lpstr>
      <vt:lpstr>ΣΤΗΡΙΞΗ ΤΗΣ ΟΙΚΟΓΕΝΕΑΣ ως ΣΥΝΟΛΟ</vt:lpstr>
      <vt:lpstr>Ειμαστε αγωνιστριεσ</vt:lpstr>
      <vt:lpstr>PowerPoint Presentation</vt:lpstr>
      <vt:lpstr>PowerPoint Presentation</vt:lpstr>
      <vt:lpstr>Ανασκοπηση προγραμματων και δρασεων  για περιεκτικεσ υπηρεσιεσ και φροντιδα χωρισ στιγμα</vt:lpstr>
      <vt:lpstr>Επομενα βηματα </vt:lpstr>
      <vt:lpstr>Υποσχομενεσ πρακτικεσ </vt:lpstr>
      <vt:lpstr>Ευχαριστω για την προσοχη σασ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ΕΡΕΥΝΗΤΙΚΟ Προγραμμα ΟΜΑΔΑΣ ΠΟΜΠΙΝΤΟΥ στηριξης παιδιων και οικογενειων που αντιμετωπιζουν προβληματα σε σχεση με τη  γονικη χρηση</dc:title>
  <dc:subject/>
  <dc:creator>Leda Christodoulou</dc:creator>
  <cp:lastModifiedBy>Elena Demosthenous</cp:lastModifiedBy>
  <cp:revision>11</cp:revision>
  <dcterms:created xsi:type="dcterms:W3CDTF">2023-09-14T09:02:17Z</dcterms:created>
  <dcterms:modified xsi:type="dcterms:W3CDTF">2024-06-27T08:04:02Z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