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  <p:sldMasterId id="2147483669" r:id="rId4"/>
    <p:sldMasterId id="2147483672" r:id="rId5"/>
    <p:sldMasterId id="2147483675" r:id="rId6"/>
  </p:sldMasterIdLst>
  <p:notesMasterIdLst>
    <p:notesMasterId r:id="rId20"/>
  </p:notesMasterIdLst>
  <p:handoutMasterIdLst>
    <p:handoutMasterId r:id="rId21"/>
  </p:handoutMasterIdLst>
  <p:sldIdLst>
    <p:sldId id="541" r:id="rId7"/>
    <p:sldId id="578" r:id="rId8"/>
    <p:sldId id="550" r:id="rId9"/>
    <p:sldId id="544" r:id="rId10"/>
    <p:sldId id="570" r:id="rId11"/>
    <p:sldId id="555" r:id="rId12"/>
    <p:sldId id="574" r:id="rId13"/>
    <p:sldId id="558" r:id="rId14"/>
    <p:sldId id="572" r:id="rId15"/>
    <p:sldId id="573" r:id="rId16"/>
    <p:sldId id="576" r:id="rId17"/>
    <p:sldId id="577" r:id="rId18"/>
    <p:sldId id="565" r:id="rId19"/>
  </p:sldIdLst>
  <p:sldSz cx="12192000" cy="6858000"/>
  <p:notesSz cx="6858000" cy="9926638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A4025E-B4CD-412C-A268-8B8CAB2D61B4}">
          <p14:sldIdLst>
            <p14:sldId id="541"/>
            <p14:sldId id="578"/>
            <p14:sldId id="550"/>
            <p14:sldId id="544"/>
            <p14:sldId id="570"/>
            <p14:sldId id="555"/>
            <p14:sldId id="574"/>
            <p14:sldId id="558"/>
            <p14:sldId id="572"/>
            <p14:sldId id="573"/>
            <p14:sldId id="576"/>
            <p14:sldId id="577"/>
            <p14:sldId id="5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3" autoAdjust="0"/>
    <p:restoredTop sz="85069" autoAdjust="0"/>
  </p:normalViewPr>
  <p:slideViewPr>
    <p:cSldViewPr snapToGrid="0">
      <p:cViewPr varScale="1">
        <p:scale>
          <a:sx n="95" d="100"/>
          <a:sy n="95" d="100"/>
        </p:scale>
        <p:origin x="96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A8808-2B4E-40A8-8959-8B90A7E7D43B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827CD-FEFC-4EE1-A0FE-C99009D60B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394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1A74E-CF90-4FBD-8EA8-B188C7B2FDF8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93545-5522-4680-BB44-F47442BBFD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971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4698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Έρευνες έδειξαν </a:t>
            </a:r>
            <a:r>
              <a:rPr lang="el-GR" dirty="0" err="1"/>
              <a:t>Ατομα</a:t>
            </a:r>
            <a:r>
              <a:rPr lang="el-GR" dirty="0"/>
              <a:t> με σοβαρές ψυχιατρικές διαταραχές θα αντιμετωπίσουν προβλήματα χρήσης ουσιών στην πορεία της ζωής τους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>
                <a:solidFill>
                  <a:prstClr val="black"/>
                </a:solidFill>
              </a:rPr>
              <a:pPr/>
              <a:t>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7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>
                <a:solidFill>
                  <a:prstClr val="black"/>
                </a:solidFill>
              </a:rPr>
              <a:pPr/>
              <a:t>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28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93545-5522-4680-BB44-F47442BBFD92}" type="slidenum">
              <a:rPr lang="el-GR" smtClean="0">
                <a:solidFill>
                  <a:prstClr val="black"/>
                </a:solidFill>
              </a:rPr>
              <a:pPr/>
              <a:t>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51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3545-5522-4680-BB44-F47442BBFD92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549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1" y="20608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1CBB6-2E09-47D4-BA44-A1CB5D13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08879-FE6F-46BD-93C1-CD6FB823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717A3-4410-4EE1-B94D-5838FC41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996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3A2"/>
          </a:solidFill>
        </p:spPr>
        <p:txBody>
          <a:bodyPr lIns="468000"/>
          <a:lstStyle>
            <a:lvl1pPr>
              <a:defRPr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80000"/>
              <a:buFontTx/>
              <a:buBlip>
                <a:blip r:embed="rId2"/>
              </a:buBlip>
              <a:defRPr>
                <a:latin typeface="+mj-lt"/>
              </a:defRPr>
            </a:lvl1pPr>
            <a:lvl2pPr>
              <a:buSzPct val="80000"/>
              <a:buFontTx/>
              <a:buBlip>
                <a:blip r:embed="rId2"/>
              </a:buBlip>
              <a:defRPr>
                <a:latin typeface="+mj-lt"/>
              </a:defRPr>
            </a:lvl2pPr>
            <a:lvl3pPr>
              <a:buSzPct val="80000"/>
              <a:buFontTx/>
              <a:buBlip>
                <a:blip r:embed="rId2"/>
              </a:buBlip>
              <a:defRPr>
                <a:latin typeface="+mj-lt"/>
              </a:defRPr>
            </a:lvl3pPr>
            <a:lvl4pPr>
              <a:buSzPct val="80000"/>
              <a:buFontTx/>
              <a:buBlip>
                <a:blip r:embed="rId2"/>
              </a:buBlip>
              <a:defRPr>
                <a:latin typeface="+mj-lt"/>
              </a:defRPr>
            </a:lvl4pPr>
            <a:lvl5pPr>
              <a:buSzPct val="80000"/>
              <a:buFontTx/>
              <a:buBlip>
                <a:blip r:embed="rId2"/>
              </a:buBlip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C40D-ECE2-44A1-A9B7-296EEC60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B68B0-35F0-4628-8090-4C47E9FF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2DD1-27F5-4938-9A23-117DF437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18215C8-8AD1-4342-87FB-3F64FD3776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693" y="365125"/>
            <a:ext cx="1653721" cy="1039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CB5E899-F93B-40E4-BCBB-5B6D508597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50824"/>
            <a:ext cx="2004466" cy="1235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2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1" y="20608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34E8E-C5B4-4708-AA64-19240E78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A2FC4-5912-4025-984A-5BD38D2EAA37}" type="datetimeFigureOut">
              <a:rPr lang="el-GR"/>
              <a:pPr>
                <a:defRPr/>
              </a:pPr>
              <a:t>27/6/2024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B5BAE-3826-4A69-A2CA-1504690FD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4D455-FB85-4564-82AB-2ECE360F8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DE276-F0C0-4CDE-AEC0-FDC5156FC14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684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3A2"/>
          </a:solidFill>
        </p:spPr>
        <p:txBody>
          <a:bodyPr lIns="468000"/>
          <a:lstStyle>
            <a:lvl1pPr>
              <a:defRPr>
                <a:effectLst/>
                <a:latin typeface="+mj-lt"/>
              </a:defRPr>
            </a:lvl1pPr>
          </a:lstStyle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80000"/>
              <a:buFontTx/>
              <a:buBlip>
                <a:blip r:embed="rId2"/>
              </a:buBlip>
              <a:defRPr>
                <a:latin typeface="+mj-lt"/>
              </a:defRPr>
            </a:lvl1pPr>
            <a:lvl2pPr>
              <a:buSzPct val="80000"/>
              <a:buFontTx/>
              <a:buBlip>
                <a:blip r:embed="rId2"/>
              </a:buBlip>
              <a:defRPr>
                <a:latin typeface="+mj-lt"/>
              </a:defRPr>
            </a:lvl2pPr>
            <a:lvl3pPr>
              <a:buSzPct val="80000"/>
              <a:buFontTx/>
              <a:buBlip>
                <a:blip r:embed="rId2"/>
              </a:buBlip>
              <a:defRPr>
                <a:latin typeface="+mj-lt"/>
              </a:defRPr>
            </a:lvl3pPr>
            <a:lvl4pPr>
              <a:buSzPct val="80000"/>
              <a:buFontTx/>
              <a:buBlip>
                <a:blip r:embed="rId2"/>
              </a:buBlip>
              <a:defRPr>
                <a:latin typeface="+mj-lt"/>
              </a:defRPr>
            </a:lvl4pPr>
            <a:lvl5pPr>
              <a:buSzPct val="80000"/>
              <a:buFontTx/>
              <a:buBlip>
                <a:blip r:embed="rId2"/>
              </a:buBlip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DF4FD-E39B-4F08-A3D3-7FDBA164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54A7A-D5E4-46DC-8ED2-CD827A788653}" type="datetimeFigureOut">
              <a:rPr lang="el-GR"/>
              <a:pPr>
                <a:defRPr/>
              </a:pPr>
              <a:t>27/6/2024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C63AE-96C3-4CEC-8F61-6DB7AB50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AAC58-2248-46ED-9593-10696096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4FB4D-2FA3-4704-B0A3-CE05A59016A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7098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3A2"/>
          </a:solidFill>
        </p:spPr>
        <p:txBody>
          <a:bodyPr lIns="468000"/>
          <a:lstStyle>
            <a:lvl1pPr>
              <a:defRPr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80000"/>
              <a:buFontTx/>
              <a:buBlip>
                <a:blip r:embed="rId2"/>
              </a:buBlip>
              <a:defRPr>
                <a:latin typeface="+mj-lt"/>
              </a:defRPr>
            </a:lvl1pPr>
            <a:lvl2pPr>
              <a:buSzPct val="80000"/>
              <a:buFontTx/>
              <a:buBlip>
                <a:blip r:embed="rId2"/>
              </a:buBlip>
              <a:defRPr>
                <a:latin typeface="+mj-lt"/>
              </a:defRPr>
            </a:lvl2pPr>
            <a:lvl3pPr>
              <a:buSzPct val="80000"/>
              <a:buFontTx/>
              <a:buBlip>
                <a:blip r:embed="rId2"/>
              </a:buBlip>
              <a:defRPr>
                <a:latin typeface="+mj-lt"/>
              </a:defRPr>
            </a:lvl3pPr>
            <a:lvl4pPr>
              <a:buSzPct val="80000"/>
              <a:buFontTx/>
              <a:buBlip>
                <a:blip r:embed="rId2"/>
              </a:buBlip>
              <a:defRPr>
                <a:latin typeface="+mj-lt"/>
              </a:defRPr>
            </a:lvl4pPr>
            <a:lvl5pPr>
              <a:buSzPct val="80000"/>
              <a:buFontTx/>
              <a:buBlip>
                <a:blip r:embed="rId2"/>
              </a:buBlip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C40D-ECE2-44A1-A9B7-296EEC60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B68B0-35F0-4628-8090-4C47E9FF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2DD1-27F5-4938-9A23-117DF437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A53A7B4-1A25-4435-92C5-386C17BDE2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693" y="365125"/>
            <a:ext cx="1653721" cy="1039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696899E-0740-4953-916A-6493D11D1A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50824"/>
            <a:ext cx="2004466" cy="1235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8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1" y="20608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1CBB6-2E09-47D4-BA44-A1CB5D13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08879-FE6F-46BD-93C1-CD6FB823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717A3-4410-4EE1-B94D-5838FC41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965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3A2"/>
          </a:solidFill>
        </p:spPr>
        <p:txBody>
          <a:bodyPr lIns="468000"/>
          <a:lstStyle>
            <a:lvl1pPr>
              <a:defRPr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80000"/>
              <a:buFontTx/>
              <a:buBlip>
                <a:blip r:embed="rId2"/>
              </a:buBlip>
              <a:defRPr>
                <a:latin typeface="+mj-lt"/>
              </a:defRPr>
            </a:lvl1pPr>
            <a:lvl2pPr>
              <a:buSzPct val="80000"/>
              <a:buFontTx/>
              <a:buBlip>
                <a:blip r:embed="rId2"/>
              </a:buBlip>
              <a:defRPr>
                <a:latin typeface="+mj-lt"/>
              </a:defRPr>
            </a:lvl2pPr>
            <a:lvl3pPr>
              <a:buSzPct val="80000"/>
              <a:buFontTx/>
              <a:buBlip>
                <a:blip r:embed="rId2"/>
              </a:buBlip>
              <a:defRPr>
                <a:latin typeface="+mj-lt"/>
              </a:defRPr>
            </a:lvl3pPr>
            <a:lvl4pPr>
              <a:buSzPct val="80000"/>
              <a:buFontTx/>
              <a:buBlip>
                <a:blip r:embed="rId2"/>
              </a:buBlip>
              <a:defRPr>
                <a:latin typeface="+mj-lt"/>
              </a:defRPr>
            </a:lvl4pPr>
            <a:lvl5pPr>
              <a:buSzPct val="80000"/>
              <a:buFontTx/>
              <a:buBlip>
                <a:blip r:embed="rId2"/>
              </a:buBlip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C40D-ECE2-44A1-A9B7-296EEC60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B68B0-35F0-4628-8090-4C47E9FF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2DD1-27F5-4938-9A23-117DF437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E870FA5-9625-457B-AEDB-811ADA4015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693" y="365125"/>
            <a:ext cx="1653721" cy="1039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01B4B8C-BA48-497D-A9C0-7D99EABD87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50824"/>
            <a:ext cx="2004466" cy="1235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0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1" y="20608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1CBB6-2E09-47D4-BA44-A1CB5D13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08879-FE6F-46BD-93C1-CD6FB823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717A3-4410-4EE1-B94D-5838FC41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614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3A2"/>
          </a:solidFill>
        </p:spPr>
        <p:txBody>
          <a:bodyPr lIns="468000"/>
          <a:lstStyle>
            <a:lvl1pPr>
              <a:defRPr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80000"/>
              <a:buFontTx/>
              <a:buBlip>
                <a:blip r:embed="rId2"/>
              </a:buBlip>
              <a:defRPr>
                <a:latin typeface="+mj-lt"/>
              </a:defRPr>
            </a:lvl1pPr>
            <a:lvl2pPr>
              <a:buSzPct val="80000"/>
              <a:buFontTx/>
              <a:buBlip>
                <a:blip r:embed="rId2"/>
              </a:buBlip>
              <a:defRPr>
                <a:latin typeface="+mj-lt"/>
              </a:defRPr>
            </a:lvl2pPr>
            <a:lvl3pPr>
              <a:buSzPct val="80000"/>
              <a:buFontTx/>
              <a:buBlip>
                <a:blip r:embed="rId2"/>
              </a:buBlip>
              <a:defRPr>
                <a:latin typeface="+mj-lt"/>
              </a:defRPr>
            </a:lvl3pPr>
            <a:lvl4pPr>
              <a:buSzPct val="80000"/>
              <a:buFontTx/>
              <a:buBlip>
                <a:blip r:embed="rId2"/>
              </a:buBlip>
              <a:defRPr>
                <a:latin typeface="+mj-lt"/>
              </a:defRPr>
            </a:lvl4pPr>
            <a:lvl5pPr>
              <a:buSzPct val="80000"/>
              <a:buFontTx/>
              <a:buBlip>
                <a:blip r:embed="rId2"/>
              </a:buBlip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C40D-ECE2-44A1-A9B7-296EEC60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B68B0-35F0-4628-8090-4C47E9FF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2DD1-27F5-4938-9A23-117DF437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A041990-3752-44DB-8BC3-EA8C941C5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693" y="365125"/>
            <a:ext cx="1653721" cy="1039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D5F394C-E678-48EB-A387-591CE8BF7C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50824"/>
            <a:ext cx="2004466" cy="1235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75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1" y="20608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1CBB6-2E09-47D4-BA44-A1CB5D13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08879-FE6F-46BD-93C1-CD6FB823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717A3-4410-4EE1-B94D-5838FC41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86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3A2"/>
          </a:solidFill>
        </p:spPr>
        <p:txBody>
          <a:bodyPr lIns="468000"/>
          <a:lstStyle>
            <a:lvl1pPr>
              <a:defRPr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80000"/>
              <a:buFontTx/>
              <a:buBlip>
                <a:blip r:embed="rId2"/>
              </a:buBlip>
              <a:defRPr>
                <a:latin typeface="+mj-lt"/>
              </a:defRPr>
            </a:lvl1pPr>
            <a:lvl2pPr>
              <a:buSzPct val="80000"/>
              <a:buFontTx/>
              <a:buBlip>
                <a:blip r:embed="rId2"/>
              </a:buBlip>
              <a:defRPr>
                <a:latin typeface="+mj-lt"/>
              </a:defRPr>
            </a:lvl2pPr>
            <a:lvl3pPr>
              <a:buSzPct val="80000"/>
              <a:buFontTx/>
              <a:buBlip>
                <a:blip r:embed="rId2"/>
              </a:buBlip>
              <a:defRPr>
                <a:latin typeface="+mj-lt"/>
              </a:defRPr>
            </a:lvl3pPr>
            <a:lvl4pPr>
              <a:buSzPct val="80000"/>
              <a:buFontTx/>
              <a:buBlip>
                <a:blip r:embed="rId2"/>
              </a:buBlip>
              <a:defRPr>
                <a:latin typeface="+mj-lt"/>
              </a:defRPr>
            </a:lvl4pPr>
            <a:lvl5pPr>
              <a:buSzPct val="80000"/>
              <a:buFontTx/>
              <a:buBlip>
                <a:blip r:embed="rId2"/>
              </a:buBlip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C40D-ECE2-44A1-A9B7-296EEC60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B68B0-35F0-4628-8090-4C47E9FF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2DD1-27F5-4938-9A23-117DF437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E342B6D-352A-4C32-8716-52DAB93BEA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693" y="365125"/>
            <a:ext cx="1653721" cy="1039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AAE1237-13F0-48FA-8CA5-8FCD320A15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50824"/>
            <a:ext cx="2004466" cy="1235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40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1" y="20608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1CBB6-2E09-47D4-BA44-A1CB5D13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08879-FE6F-46BD-93C1-CD6FB823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717A3-4410-4EE1-B94D-5838FC41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668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A5C92E-D3E6-437A-AE46-0128C0C6E4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-26988"/>
            <a:ext cx="12192000" cy="114300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2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22B87C-D024-4E65-96A5-634A4D834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6CF2-0104-4CDA-87EF-507967EF9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7C768-33DF-47F2-ADD1-3B1BEF6A6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1030" name="Picture 2">
            <a:extLst>
              <a:ext uri="{FF2B5EF4-FFF2-40B4-BE49-F238E27FC236}">
                <a16:creationId xmlns:a16="http://schemas.microsoft.com/office/drawing/2014/main" id="{BDD85C67-D021-417E-AFC6-60196E3E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5086351"/>
            <a:ext cx="338878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20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l-GR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A5C92E-D3E6-437A-AE46-0128C0C6E4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-26988"/>
            <a:ext cx="12192000" cy="114300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2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22B87C-D024-4E65-96A5-634A4D834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6CF2-0104-4CDA-87EF-507967EF9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7C768-33DF-47F2-ADD1-3B1BEF6A6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1030" name="Picture 2">
            <a:extLst>
              <a:ext uri="{FF2B5EF4-FFF2-40B4-BE49-F238E27FC236}">
                <a16:creationId xmlns:a16="http://schemas.microsoft.com/office/drawing/2014/main" id="{BDD85C67-D021-417E-AFC6-60196E3E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5086351"/>
            <a:ext cx="338878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5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l-GR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A5C92E-D3E6-437A-AE46-0128C0C6E4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-26988"/>
            <a:ext cx="12192000" cy="114300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2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22B87C-D024-4E65-96A5-634A4D834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6CF2-0104-4CDA-87EF-507967EF9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7C768-33DF-47F2-ADD1-3B1BEF6A6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1030" name="Picture 2">
            <a:extLst>
              <a:ext uri="{FF2B5EF4-FFF2-40B4-BE49-F238E27FC236}">
                <a16:creationId xmlns:a16="http://schemas.microsoft.com/office/drawing/2014/main" id="{BDD85C67-D021-417E-AFC6-60196E3E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5086351"/>
            <a:ext cx="338878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50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l-GR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A5C92E-D3E6-437A-AE46-0128C0C6E4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-26988"/>
            <a:ext cx="12192000" cy="114300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2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22B87C-D024-4E65-96A5-634A4D834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6CF2-0104-4CDA-87EF-507967EF9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7C768-33DF-47F2-ADD1-3B1BEF6A6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1030" name="Picture 2">
            <a:extLst>
              <a:ext uri="{FF2B5EF4-FFF2-40B4-BE49-F238E27FC236}">
                <a16:creationId xmlns:a16="http://schemas.microsoft.com/office/drawing/2014/main" id="{BDD85C67-D021-417E-AFC6-60196E3E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5086351"/>
            <a:ext cx="338878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67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l-GR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A5C92E-D3E6-437A-AE46-0128C0C6E4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-26988"/>
            <a:ext cx="12192000" cy="114300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2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22B87C-D024-4E65-96A5-634A4D834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6CF2-0104-4CDA-87EF-507967EF9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D3E8-1FAA-463D-AC24-F21A823AFE8C}" type="datetimeFigureOut">
              <a:rPr lang="el-GR" smtClean="0"/>
              <a:t>27/6/2024</a:t>
            </a:fld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7C768-33DF-47F2-ADD1-3B1BEF6A6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A261AF-8EA2-4613-B023-B05EB97DABBF}" type="slidenum">
              <a:rPr lang="el-GR" smtClean="0"/>
              <a:t>‹#›</a:t>
            </a:fld>
            <a:endParaRPr lang="el-GR"/>
          </a:p>
        </p:txBody>
      </p:sp>
      <p:pic>
        <p:nvPicPr>
          <p:cNvPr id="1030" name="Picture 2">
            <a:extLst>
              <a:ext uri="{FF2B5EF4-FFF2-40B4-BE49-F238E27FC236}">
                <a16:creationId xmlns:a16="http://schemas.microsoft.com/office/drawing/2014/main" id="{BDD85C67-D021-417E-AFC6-60196E3E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5086351"/>
            <a:ext cx="338878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35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5"/>
        </a:buBlip>
        <a:defRPr lang="el-GR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31063BC-E4A0-4E06-9E8F-CB1E9B963E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-26988"/>
            <a:ext cx="12192000" cy="114300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2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57026BB-E475-4F26-9387-AF85314614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3FDCE-6EA1-4F76-90AE-9EB95553C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7977A3-B268-4AF4-B3ED-BA4B74CBD19D}" type="datetimeFigureOut">
              <a:rPr lang="el-GR"/>
              <a:pPr>
                <a:defRPr/>
              </a:pPr>
              <a:t>27/6/2024</a:t>
            </a:fld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411BC-E76E-4783-A541-2A0A8080A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D2FAB8-704C-45AF-AB62-AFEE030D269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  <p:pic>
        <p:nvPicPr>
          <p:cNvPr id="1030" name="Picture 2">
            <a:extLst>
              <a:ext uri="{FF2B5EF4-FFF2-40B4-BE49-F238E27FC236}">
                <a16:creationId xmlns:a16="http://schemas.microsoft.com/office/drawing/2014/main" id="{DA201BD7-A8ED-476C-8D74-EB8CC280D6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5086351"/>
            <a:ext cx="338878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61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5"/>
        </a:buBlip>
        <a:defRPr lang="en-US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5"/>
        </a:buBlip>
        <a:defRPr lang="el-GR" sz="2200" kern="1200" dirty="0">
          <a:solidFill>
            <a:srgbClr val="898989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eva.symeonidou@naac.org.c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0B0664-0CA6-4619-A289-E79F773A7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30" y="613492"/>
            <a:ext cx="6835806" cy="6373236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034BE-B885-4D03-AE40-8822E33D02D8}"/>
              </a:ext>
            </a:extLst>
          </p:cNvPr>
          <p:cNvSpPr txBox="1"/>
          <p:nvPr/>
        </p:nvSpPr>
        <p:spPr>
          <a:xfrm>
            <a:off x="2244951" y="613492"/>
            <a:ext cx="87680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4000" b="1" dirty="0">
              <a:solidFill>
                <a:schemeClr val="accent1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l-GR" sz="4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Η Ολιστική θεραπεία για τις συνυπάρχουσες διαταραχές</a:t>
            </a:r>
          </a:p>
          <a:p>
            <a:pPr algn="ctr"/>
            <a:endParaRPr lang="el-GR" sz="4000" b="1" dirty="0">
              <a:solidFill>
                <a:schemeClr val="accent1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l-GR" sz="4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μια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“evidence based”</a:t>
            </a:r>
            <a:r>
              <a:rPr lang="el-GR" sz="4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πρακτική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593C2F-6769-4686-B09A-9BDB483E4BFA}"/>
              </a:ext>
            </a:extLst>
          </p:cNvPr>
          <p:cNvSpPr/>
          <p:nvPr/>
        </p:nvSpPr>
        <p:spPr>
          <a:xfrm>
            <a:off x="5794186" y="4600714"/>
            <a:ext cx="6172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l-GR" b="1" dirty="0">
                <a:solidFill>
                  <a:srgbClr val="0063A2"/>
                </a:solidFill>
              </a:rPr>
              <a:t>Εύα Συμεωνίδου</a:t>
            </a:r>
          </a:p>
          <a:p>
            <a:pPr marL="0" indent="0">
              <a:buFontTx/>
              <a:buNone/>
              <a:defRPr/>
            </a:pPr>
            <a:endParaRPr lang="el-GR" b="1" dirty="0">
              <a:solidFill>
                <a:srgbClr val="0063A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l-GR" b="1" dirty="0">
                <a:solidFill>
                  <a:srgbClr val="0063A2"/>
                </a:solidFill>
              </a:rPr>
              <a:t>Λειτουργός Αρχής Αντιμετώπισης Εξαρτήσεων Κύπρου</a:t>
            </a:r>
          </a:p>
          <a:p>
            <a:pPr marL="0" indent="0">
              <a:buFontTx/>
              <a:buNone/>
              <a:defRPr/>
            </a:pPr>
            <a:endParaRPr lang="el-GR" b="1" dirty="0">
              <a:solidFill>
                <a:srgbClr val="0063A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b="1" dirty="0" err="1">
                <a:solidFill>
                  <a:srgbClr val="0063A2"/>
                </a:solidFill>
                <a:hlinkClick r:id="rId4"/>
              </a:rPr>
              <a:t>eva.symeonidou</a:t>
            </a:r>
            <a:r>
              <a:rPr lang="el-GR" b="1" dirty="0">
                <a:solidFill>
                  <a:srgbClr val="0063A2"/>
                </a:solidFill>
                <a:hlinkClick r:id="rId4"/>
              </a:rPr>
              <a:t>@naac.org.cy</a:t>
            </a:r>
            <a:endParaRPr lang="el-GR" b="1" dirty="0">
              <a:solidFill>
                <a:srgbClr val="0063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0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76FCD-3385-6A9C-CE17-670DE25A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12192000" cy="1606639"/>
          </a:xfrm>
        </p:spPr>
        <p:txBody>
          <a:bodyPr/>
          <a:lstStyle/>
          <a:p>
            <a:r>
              <a:rPr lang="el-GR" dirty="0"/>
              <a:t>Κόστος-Αποδοτικότητα</a:t>
            </a:r>
            <a:endParaRPr lang="el-C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5492E1-7EDE-0772-CC53-991052D43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0800" y="1579651"/>
            <a:ext cx="6808286" cy="45259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06B816-590C-6348-7D4A-84EB558197A8}"/>
              </a:ext>
            </a:extLst>
          </p:cNvPr>
          <p:cNvSpPr txBox="1"/>
          <p:nvPr/>
        </p:nvSpPr>
        <p:spPr>
          <a:xfrm>
            <a:off x="482914" y="2321861"/>
            <a:ext cx="3988942" cy="2749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 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Η 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Ολ</a:t>
            </a:r>
            <a:r>
              <a:rPr lang="el-GR" dirty="0">
                <a:solidFill>
                  <a:srgbClr val="000000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ιστική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θεραπεία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οδηγεί σε 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δι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πλή ανάρρωση και μειωμένο κόστος σε σύγκριση με τ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 άλλα θεραπευτικά 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προγράμματά</a:t>
            </a:r>
          </a:p>
          <a:p>
            <a:pPr>
              <a:spcAft>
                <a:spcPts val="1000"/>
              </a:spcAft>
            </a:pPr>
            <a:endParaRPr lang="el-CY" sz="12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+Οι πόροι 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χρησιμο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ποιούνται πιο αποδοτικά και αποτελεσματικά 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όταν οι συνυπάρχουσες διαταραχές θεραπεύονται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μαζί</a:t>
            </a:r>
            <a:endParaRPr lang="el-CY" sz="12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75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0E51D-614B-E581-F43F-6091E4B11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12191999" cy="1516741"/>
          </a:xfrm>
        </p:spPr>
        <p:txBody>
          <a:bodyPr/>
          <a:lstStyle/>
          <a:p>
            <a:r>
              <a:rPr lang="el-GR" dirty="0"/>
              <a:t>Στρατηγικός Σχεδιασμός Ολιστικής θεραπείας</a:t>
            </a:r>
            <a:endParaRPr lang="el-C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F49CA6-C67F-1FC1-C7AC-954D31DF8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9834" y="1579652"/>
            <a:ext cx="6017874" cy="45259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D269AB-D0A4-0866-8856-476E21503D0A}"/>
              </a:ext>
            </a:extLst>
          </p:cNvPr>
          <p:cNvSpPr txBox="1"/>
          <p:nvPr/>
        </p:nvSpPr>
        <p:spPr>
          <a:xfrm>
            <a:off x="420596" y="1741714"/>
            <a:ext cx="524667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ΒΗΜΑΤΑ:</a:t>
            </a:r>
          </a:p>
          <a:p>
            <a:endParaRPr lang="el-GR" sz="18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Δ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ημιουργί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 ενός οράματος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βασισμένο σε καλές πρακτικές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Ο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ικοδόμηση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υπ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οστήριξης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από υποστηρικτικές/συμβουλευτικές υπηρεσίες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Θ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έσ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πιση προτύπων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ποιότητας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π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ρογράμμ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ατος</a:t>
            </a:r>
            <a:endParaRPr lang="el-GR" sz="18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Ρύθμιση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οικονομικών ζητημάτων</a:t>
            </a:r>
            <a:endParaRPr lang="el-GR" dirty="0"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νά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πτυξη 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προγράμματος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κα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τάρτισης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προσωπικού</a:t>
            </a:r>
            <a:endParaRPr lang="el-GR" dirty="0"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αρα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κολούθηση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της π</a:t>
            </a:r>
            <a:r>
              <a:rPr lang="el-GR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οιότητας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και των απ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οτελεσμάτων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</a:t>
            </a:r>
            <a:endParaRPr lang="el-CY" sz="18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endParaRPr lang="el-CY" sz="1200" dirty="0">
              <a:solidFill>
                <a:srgbClr val="000000"/>
              </a:solidFill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562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66BEB-F766-2F5E-08F2-2A304958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12192000" cy="1506467"/>
          </a:xfrm>
        </p:spPr>
        <p:txBody>
          <a:bodyPr/>
          <a:lstStyle/>
          <a:p>
            <a:r>
              <a:rPr lang="el-GR" dirty="0"/>
              <a:t>Σχεδιασμός Διαδικασιών και Αρχών Ολιστικής θεραπείας</a:t>
            </a:r>
            <a:endParaRPr lang="el-C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9F30D7-C176-BBB1-BB68-4CA46636E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7844" y="1600201"/>
            <a:ext cx="5433154" cy="45259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40CF3A-1067-CA98-9985-9E12037EA889}"/>
              </a:ext>
            </a:extLst>
          </p:cNvPr>
          <p:cNvSpPr txBox="1"/>
          <p:nvPr/>
        </p:nvSpPr>
        <p:spPr>
          <a:xfrm>
            <a:off x="330567" y="1600201"/>
            <a:ext cx="6097712" cy="4002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CY" sz="12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 </a:t>
            </a:r>
            <a:endParaRPr lang="el-CY" sz="12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 Εργαλεία αξιολόγησης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και διάγνωση</a:t>
            </a:r>
            <a:endParaRPr lang="el-CY" sz="12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Κριτήρι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 παραπομπής και 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ολοκλήρωσης</a:t>
            </a:r>
            <a:endParaRPr lang="el-CY" sz="12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Κριτήρι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 στελέχωσης</a:t>
            </a:r>
            <a:endParaRPr lang="el-CY" sz="12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Οργάνωση 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ρογράμμ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ατος </a:t>
            </a:r>
            <a:endParaRPr lang="el-CY" sz="12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Κριτήρια 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ξιολόγησης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και 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σχεδι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ασμ</a:t>
            </a:r>
            <a:r>
              <a:rPr lang="el-GR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ού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θεραπείας</a:t>
            </a:r>
            <a:endParaRPr lang="el-CY" sz="12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Προδιαγραφές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για α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ρχεί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 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εξυπηρετούμενων</a:t>
            </a:r>
            <a:endParaRPr lang="el-CY" sz="12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Δικ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αιώματα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εξυπηρετούμενων</a:t>
            </a:r>
          </a:p>
          <a:p>
            <a:pPr>
              <a:spcAft>
                <a:spcPts val="1000"/>
              </a:spcAft>
            </a:pP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 Α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ξιολόγηση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π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ρογράμμ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ατος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και επίδοσης προσωπικού</a:t>
            </a:r>
            <a:endParaRPr lang="el-CY" sz="12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66765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964E8-1419-8550-F45A-06B6C5D7B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9"/>
            <a:ext cx="12192000" cy="1711951"/>
          </a:xfrm>
        </p:spPr>
        <p:txBody>
          <a:bodyPr/>
          <a:lstStyle/>
          <a:p>
            <a:pPr algn="ctr"/>
            <a:r>
              <a:rPr lang="el-GR" dirty="0"/>
              <a:t>ΕΥΧΑΡΙΣΤΩ!</a:t>
            </a:r>
            <a:endParaRPr lang="el-C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400B00-A348-ADD2-5E35-24E1B28BF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8784"/>
          <a:stretch/>
        </p:blipFill>
        <p:spPr>
          <a:xfrm>
            <a:off x="2876763" y="1880171"/>
            <a:ext cx="6185043" cy="41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10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581C6-1AA5-C04F-407D-CE5627EA3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l-GR" b="0" i="0" dirty="0">
              <a:solidFill>
                <a:srgbClr val="000000"/>
              </a:solidFill>
              <a:effectLst/>
              <a:highlight>
                <a:srgbClr val="DCE2F2"/>
              </a:highlight>
              <a:latin typeface="Inter"/>
            </a:endParaRPr>
          </a:p>
          <a:p>
            <a:pPr algn="ctr"/>
            <a:endParaRPr lang="el-GR" dirty="0">
              <a:solidFill>
                <a:srgbClr val="000000"/>
              </a:solidFill>
              <a:highlight>
                <a:srgbClr val="DCE2F2"/>
              </a:highlight>
              <a:latin typeface="Inter"/>
            </a:endParaRPr>
          </a:p>
          <a:p>
            <a:pPr marL="0" indent="0" algn="ctr">
              <a:buNone/>
            </a:pPr>
            <a:r>
              <a:rPr lang="el-GR" b="0" i="0" dirty="0">
                <a:solidFill>
                  <a:srgbClr val="000000"/>
                </a:solidFill>
                <a:effectLst/>
                <a:highlight>
                  <a:srgbClr val="DCE2F2"/>
                </a:highlight>
                <a:latin typeface="Inter"/>
              </a:rPr>
              <a:t> Η διπλή διάγνωση ή συνυπάρχουσες διαταραχές αναφέρεται στη συνύπαρξη προβλήματος εξάρτησης από </a:t>
            </a:r>
            <a:r>
              <a:rPr lang="el-GR" b="0" i="0" dirty="0" err="1">
                <a:solidFill>
                  <a:srgbClr val="000000"/>
                </a:solidFill>
                <a:effectLst/>
                <a:highlight>
                  <a:srgbClr val="DCE2F2"/>
                </a:highlight>
                <a:latin typeface="Inter"/>
              </a:rPr>
              <a:t>ψυχοτρόπες</a:t>
            </a:r>
            <a:r>
              <a:rPr lang="el-GR" b="0" i="0" dirty="0">
                <a:solidFill>
                  <a:srgbClr val="000000"/>
                </a:solidFill>
                <a:effectLst/>
                <a:highlight>
                  <a:srgbClr val="DCE2F2"/>
                </a:highlight>
                <a:latin typeface="Inter"/>
              </a:rPr>
              <a:t> ουσίες με διαταραχή ψυχικής υγείας</a:t>
            </a:r>
            <a:endParaRPr lang="el-CY" dirty="0"/>
          </a:p>
        </p:txBody>
      </p:sp>
      <p:pic>
        <p:nvPicPr>
          <p:cNvPr id="1026" name="Picture 2" descr="Τι είναι οι συνυπάρχουσες διαταραχές; | Paracelsus Recovery">
            <a:extLst>
              <a:ext uri="{FF2B5EF4-FFF2-40B4-BE49-F238E27FC236}">
                <a16:creationId xmlns:a16="http://schemas.microsoft.com/office/drawing/2014/main" id="{DE90C8B5-9EF3-F82B-34FA-86257082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03" y="3644202"/>
            <a:ext cx="3376246" cy="1812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F30E4C4-B277-549A-6C06-57952A09C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12192000" cy="1534241"/>
          </a:xfrm>
        </p:spPr>
        <p:txBody>
          <a:bodyPr/>
          <a:lstStyle/>
          <a:p>
            <a:r>
              <a:rPr lang="el-GR" sz="3200" b="1" dirty="0">
                <a:solidFill>
                  <a:prstClr val="white"/>
                </a:solidFill>
              </a:rPr>
              <a:t>Συνυπάρχουσες Διαταραχές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101276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82F9752-83D2-4A06-AAE9-AA22604531DC}"/>
              </a:ext>
            </a:extLst>
          </p:cNvPr>
          <p:cNvSpPr txBox="1">
            <a:spLocks/>
          </p:cNvSpPr>
          <p:nvPr/>
        </p:nvSpPr>
        <p:spPr>
          <a:xfrm>
            <a:off x="233724" y="279002"/>
            <a:ext cx="11724552" cy="719374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sz="4000" b="1" dirty="0">
                <a:solidFill>
                  <a:prstClr val="white"/>
                </a:solidFill>
              </a:rPr>
              <a:t>Ποσοστά Συνυπαρχουσών Διαταραχών</a:t>
            </a:r>
            <a:endParaRPr lang="x-none" sz="4000" b="1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3729" y="998376"/>
            <a:ext cx="5512271" cy="428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eaLnBrk="1" fontAlgn="auto" hangingPunct="1">
              <a:spcBef>
                <a:spcPct val="20000"/>
              </a:spcBef>
              <a:spcAft>
                <a:spcPts val="0"/>
              </a:spcAft>
              <a:buSzPct val="80000"/>
              <a:buFontTx/>
              <a:buChar char="-"/>
              <a:defRPr/>
            </a:pPr>
            <a:endParaRPr lang="el-GR" altLang="el-GR" sz="2800" dirty="0">
              <a:solidFill>
                <a:schemeClr val="bg1">
                  <a:lumMod val="50000"/>
                </a:schemeClr>
              </a:solidFill>
              <a:latin typeface="Calibri"/>
              <a:ea typeface="+mn-ea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 </a:t>
            </a:r>
          </a:p>
          <a:p>
            <a:pPr>
              <a:spcAft>
                <a:spcPts val="1000"/>
              </a:spcAft>
            </a:pP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 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Έως και το 56% των ατόμων με 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σο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βαρές ψυχικές ασθένειες 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αντιμετωπίζουν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συνυπάρχουσες διαταραχές χρήσης ουσιών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κατά τη διάρκεια της ζωής τους </a:t>
            </a:r>
          </a:p>
          <a:p>
            <a:pPr>
              <a:spcAft>
                <a:spcPts val="1000"/>
              </a:spcAft>
            </a:pPr>
            <a:endParaRPr lang="el-CY" sz="18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Είν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αι 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κανόνας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ν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 συναντούμε εξυπηρετούμενους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με 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συνυ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άρχουσες διαταραχές σε 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υπηρεσίες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ψυχικής υγείας και χρήσης ουσιών</a:t>
            </a:r>
          </a:p>
          <a:p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 </a:t>
            </a:r>
          </a:p>
          <a:p>
            <a:pPr lvl="0" algn="just" eaLnBrk="1" fontAlgn="auto" hangingPunct="1">
              <a:spcBef>
                <a:spcPct val="20000"/>
              </a:spcBef>
              <a:spcAft>
                <a:spcPts val="0"/>
              </a:spcAft>
              <a:buSzPct val="80000"/>
              <a:defRPr/>
            </a:pPr>
            <a:endParaRPr lang="el-GR" altLang="el-GR" sz="2400" b="1" dirty="0">
              <a:solidFill>
                <a:schemeClr val="bg1">
                  <a:lumMod val="50000"/>
                </a:schemeClr>
              </a:solidFill>
              <a:latin typeface="Calibri"/>
              <a:ea typeface="+mn-ea"/>
              <a:cs typeface="Arial" pitchFamily="34" charset="0"/>
            </a:endParaRPr>
          </a:p>
          <a:p>
            <a:pPr lvl="0" algn="just" eaLnBrk="1" fontAlgn="auto" hangingPunct="1">
              <a:spcBef>
                <a:spcPct val="20000"/>
              </a:spcBef>
              <a:spcAft>
                <a:spcPts val="0"/>
              </a:spcAft>
              <a:buSzPct val="80000"/>
              <a:defRPr/>
            </a:pPr>
            <a:endParaRPr lang="el-GR" altLang="el-GR" sz="2400" dirty="0">
              <a:solidFill>
                <a:schemeClr val="bg1">
                  <a:lumMod val="50000"/>
                </a:schemeClr>
              </a:solidFill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D7115-9B9E-1A05-67B4-3F09CE13A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786" y="1829372"/>
            <a:ext cx="5236576" cy="415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7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82F9752-83D2-4A06-AAE9-AA22604531DC}"/>
              </a:ext>
            </a:extLst>
          </p:cNvPr>
          <p:cNvSpPr txBox="1">
            <a:spLocks/>
          </p:cNvSpPr>
          <p:nvPr/>
        </p:nvSpPr>
        <p:spPr>
          <a:xfrm>
            <a:off x="110532" y="61749"/>
            <a:ext cx="11967586" cy="1261408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sz="4000" b="1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Η Ολιστική </a:t>
            </a:r>
            <a:r>
              <a:rPr lang="el-GR" sz="4000" b="1" dirty="0">
                <a:solidFill>
                  <a:schemeClr val="bg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Θ</a:t>
            </a:r>
            <a:r>
              <a:rPr lang="el-GR" sz="4000" b="1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εραπεία για τις </a:t>
            </a:r>
            <a:r>
              <a:rPr lang="el-GR" sz="4000" b="1" dirty="0">
                <a:solidFill>
                  <a:schemeClr val="bg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l-GR" sz="4000" b="1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υνυπάρχουσες </a:t>
            </a:r>
            <a:r>
              <a:rPr lang="el-GR" sz="4000" b="1" dirty="0">
                <a:solidFill>
                  <a:schemeClr val="bg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l-GR" sz="4000" b="1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ιαταραχές</a:t>
            </a:r>
          </a:p>
        </p:txBody>
      </p:sp>
      <p:sp>
        <p:nvSpPr>
          <p:cNvPr id="3" name="Rectangle 2"/>
          <p:cNvSpPr/>
          <p:nvPr/>
        </p:nvSpPr>
        <p:spPr>
          <a:xfrm>
            <a:off x="796130" y="1811343"/>
            <a:ext cx="1059974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spcBef>
                <a:spcPct val="20000"/>
              </a:spcBef>
              <a:spcAft>
                <a:spcPts val="0"/>
              </a:spcAft>
              <a:buSzPct val="80000"/>
              <a:defRPr/>
            </a:pPr>
            <a:endParaRPr lang="el-GR" altLang="el-GR" sz="2400" dirty="0">
              <a:solidFill>
                <a:schemeClr val="bg1">
                  <a:lumMod val="50000"/>
                </a:schemeClr>
              </a:solidFill>
              <a:latin typeface="Calibri"/>
              <a:ea typeface="+mn-ea"/>
              <a:cs typeface="Arial" pitchFamily="34" charset="0"/>
            </a:endParaRPr>
          </a:p>
          <a:p>
            <a:pPr lvl="0" algn="just" eaLnBrk="1" fontAlgn="auto" hangingPunct="1">
              <a:spcBef>
                <a:spcPct val="20000"/>
              </a:spcBef>
              <a:spcAft>
                <a:spcPts val="0"/>
              </a:spcAft>
              <a:buSzPct val="80000"/>
              <a:defRPr/>
            </a:pPr>
            <a:endParaRPr lang="el-GR" altLang="el-GR" sz="2400" dirty="0">
              <a:solidFill>
                <a:schemeClr val="bg1">
                  <a:lumMod val="50000"/>
                </a:schemeClr>
              </a:solidFill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A6DFD-1048-9110-BD23-9D80955C7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652" y="1407560"/>
            <a:ext cx="4663624" cy="4818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BEF6C3-9044-B23C-0B21-5C448BAC0949}"/>
              </a:ext>
            </a:extLst>
          </p:cNvPr>
          <p:cNvSpPr txBox="1"/>
          <p:nvPr/>
        </p:nvSpPr>
        <p:spPr>
          <a:xfrm>
            <a:off x="346976" y="1700673"/>
            <a:ext cx="6680773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CY" sz="12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 </a:t>
            </a:r>
            <a:endParaRPr lang="el-CY" sz="16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Η </a:t>
            </a:r>
            <a:r>
              <a:rPr lang="el-GR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Ο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λ</a:t>
            </a:r>
            <a:r>
              <a:rPr lang="el-GR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ιστική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CY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θερ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απεία για συνυ</a:t>
            </a:r>
            <a:r>
              <a:rPr lang="el-GR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π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άρχουσες </a:t>
            </a:r>
            <a:r>
              <a:rPr lang="el-CY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δι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αταραχές διαφέρει σημαντικά από τις παραδοσιακές προσεγγίσεις</a:t>
            </a:r>
            <a:r>
              <a:rPr lang="el-GR" sz="1600" dirty="0"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  <a:endParaRPr lang="el-CY" sz="16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+</a:t>
            </a:r>
            <a:r>
              <a:rPr lang="el-GR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Οι υπ</a:t>
            </a:r>
            <a:r>
              <a:rPr lang="el-CY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ηρεσίες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CY" sz="1600" b="1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οργ</a:t>
            </a:r>
            <a:r>
              <a:rPr lang="el-CY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ανώνονται </a:t>
            </a:r>
            <a:r>
              <a:rPr lang="el-GR" sz="1600" dirty="0">
                <a:ea typeface="Aptos" panose="020B0004020202020204" pitchFamily="34" charset="0"/>
                <a:cs typeface="Arial" panose="020B0604020202020204" pitchFamily="34" charset="0"/>
              </a:rPr>
              <a:t>για να 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α</a:t>
            </a:r>
            <a:r>
              <a:rPr lang="el-CY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ντιμετω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πί</a:t>
            </a:r>
            <a:r>
              <a:rPr lang="el-GR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σουν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τόσο τις ψυχικές ασθένειες όσο και τη χρήση ουσιών</a:t>
            </a:r>
            <a:endParaRPr lang="el-GR" sz="16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+</a:t>
            </a:r>
            <a:r>
              <a:rPr lang="el-GR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>
                <a:ea typeface="Aptos" panose="020B0004020202020204" pitchFamily="34" charset="0"/>
                <a:cs typeface="Arial" panose="020B0604020202020204" pitchFamily="34" charset="0"/>
              </a:rPr>
              <a:t>Η </a:t>
            </a:r>
            <a:r>
              <a:rPr lang="el-GR" sz="1600" b="1" dirty="0">
                <a:ea typeface="Aptos" panose="020B0004020202020204" pitchFamily="34" charset="0"/>
                <a:cs typeface="Arial" panose="020B0604020202020204" pitchFamily="34" charset="0"/>
              </a:rPr>
              <a:t>α</a:t>
            </a:r>
            <a:r>
              <a:rPr lang="el-CY" sz="1600" b="1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ξιολόγηση</a:t>
            </a:r>
            <a:r>
              <a:rPr lang="el-GR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γίνεται ταυτόχρονα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τόσο </a:t>
            </a:r>
            <a:r>
              <a:rPr lang="el-CY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γι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α ψυχικές ασθένειες όσο και για χρήση ουσιών</a:t>
            </a:r>
            <a:endParaRPr lang="el-GR" sz="16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l-CY" sz="16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l-GR" sz="1600" dirty="0">
                <a:ea typeface="Aptos" panose="020B0004020202020204" pitchFamily="34" charset="0"/>
                <a:cs typeface="Arial" panose="020B0604020202020204" pitchFamily="34" charset="0"/>
              </a:rPr>
              <a:t>+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>
                <a:ea typeface="Aptos" panose="020B0004020202020204" pitchFamily="34" charset="0"/>
                <a:cs typeface="Arial" panose="020B0604020202020204" pitchFamily="34" charset="0"/>
              </a:rPr>
              <a:t>Οι εξυπηρετούμενοι 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εξα</a:t>
            </a:r>
            <a:r>
              <a:rPr lang="el-CY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σφ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αλίζ</a:t>
            </a:r>
            <a:r>
              <a:rPr lang="el-GR" sz="1600" dirty="0" err="1">
                <a:ea typeface="Aptos" panose="020B0004020202020204" pitchFamily="34" charset="0"/>
                <a:cs typeface="Arial" panose="020B0604020202020204" pitchFamily="34" charset="0"/>
              </a:rPr>
              <a:t>ουν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CY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ολοκληρωμένη φροντίδα</a:t>
            </a:r>
            <a:r>
              <a:rPr lang="el-GR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600" u="sng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σε μια υπηρεσία</a:t>
            </a:r>
            <a:r>
              <a:rPr lang="el-GR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όπου οι δύο διαταραχές θεραπεύονται </a:t>
            </a:r>
            <a:r>
              <a:rPr lang="el-GR" sz="1600" u="sng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ταυτόχρονα</a:t>
            </a:r>
          </a:p>
          <a:p>
            <a:endParaRPr lang="el-GR" sz="1600" u="sng" dirty="0"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l-GR" sz="1600" dirty="0">
                <a:ea typeface="Aptos" panose="020B0004020202020204" pitchFamily="34" charset="0"/>
                <a:cs typeface="Arial" panose="020B0604020202020204" pitchFamily="34" charset="0"/>
              </a:rPr>
              <a:t>+  Οι εξυπηρετούμενοι λαμβάνουν ένα </a:t>
            </a:r>
            <a:r>
              <a:rPr lang="el-GR" sz="1600" b="1" dirty="0">
                <a:ea typeface="Aptos" panose="020B0004020202020204" pitchFamily="34" charset="0"/>
                <a:cs typeface="Arial" panose="020B0604020202020204" pitchFamily="34" charset="0"/>
              </a:rPr>
              <a:t>ενοποιημένο μήνυμα </a:t>
            </a:r>
            <a:r>
              <a:rPr lang="el-GR" sz="1600" dirty="0">
                <a:ea typeface="Aptos" panose="020B0004020202020204" pitchFamily="34" charset="0"/>
                <a:cs typeface="Arial" panose="020B0604020202020204" pitchFamily="34" charset="0"/>
              </a:rPr>
              <a:t>θεραπείας</a:t>
            </a:r>
            <a:r>
              <a:rPr lang="el-GR" sz="1600" b="1" dirty="0"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>
                <a:ea typeface="Aptos" panose="020B0004020202020204" pitchFamily="34" charset="0"/>
                <a:cs typeface="Arial" panose="020B0604020202020204" pitchFamily="34" charset="0"/>
              </a:rPr>
              <a:t>και αποκατάστασης</a:t>
            </a:r>
            <a:endParaRPr lang="el-CY" sz="16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l-CY" sz="12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 </a:t>
            </a:r>
            <a:endParaRPr lang="el-CY" sz="1200" dirty="0">
              <a:solidFill>
                <a:srgbClr val="000000"/>
              </a:solidFill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88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75E5E-D354-E8D1-6C34-7D1A7BA5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572"/>
            <a:ext cx="12192000" cy="1383515"/>
          </a:xfrm>
        </p:spPr>
        <p:txBody>
          <a:bodyPr/>
          <a:lstStyle/>
          <a:p>
            <a:r>
              <a:rPr lang="el-GR" b="1" dirty="0"/>
              <a:t>Αρχές Καλής Πρακτικής</a:t>
            </a:r>
            <a:endParaRPr lang="el-CY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73784C-BBE0-D4D5-E6BA-89615B436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8647" y="1877603"/>
            <a:ext cx="3398445" cy="398894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1B244A-554D-4229-3DBF-E011C38FDE1A}"/>
              </a:ext>
            </a:extLst>
          </p:cNvPr>
          <p:cNvSpPr txBox="1"/>
          <p:nvPr/>
        </p:nvSpPr>
        <p:spPr>
          <a:xfrm>
            <a:off x="224908" y="1601496"/>
            <a:ext cx="8064982" cy="3845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l-CY" sz="14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Η </a:t>
            </a:r>
            <a:r>
              <a:rPr lang="el-GR" sz="140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Ο</a:t>
            </a:r>
            <a:r>
              <a:rPr lang="el-CY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λ</a:t>
            </a:r>
            <a:r>
              <a:rPr lang="el-GR" sz="14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ιστική</a:t>
            </a:r>
            <a:r>
              <a:rPr lang="el-CY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CY" sz="14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θερ</a:t>
            </a:r>
            <a:r>
              <a:rPr lang="el-CY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απεία ψυχικής υγείας και κατάχρησης ουσιών</a:t>
            </a: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από τον </a:t>
            </a:r>
            <a:r>
              <a:rPr lang="el-GR" sz="1400" u="sng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ίδιο φορέα-προσωπικ</a:t>
            </a:r>
            <a:r>
              <a:rPr lang="el-GR" sz="1400" u="sng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ό</a:t>
            </a:r>
            <a:endParaRPr lang="el-GR" sz="1400" u="sng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Το προσωπικό πρέπει να είναι </a:t>
            </a:r>
            <a:r>
              <a:rPr lang="el-GR" sz="1400" u="sng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εκπαιδευμένο</a:t>
            </a: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στην θεραπεία </a:t>
            </a:r>
            <a:r>
              <a:rPr lang="el-GR" sz="140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τόσο της ψυχικής υγείας όσο και της χρήσης ουσιών</a:t>
            </a: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 (ψυχοπαθολογία, αξιολόγηση και θεραπευτικές παρεμβάσεις</a:t>
            </a:r>
            <a:r>
              <a:rPr lang="el-GR" sz="140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endParaRPr lang="el-CY" sz="14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Θ</a:t>
            </a:r>
            <a:r>
              <a:rPr lang="el-CY" sz="14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ερ</a:t>
            </a:r>
            <a:r>
              <a:rPr lang="el-CY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απεία</a:t>
            </a: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σε </a:t>
            </a:r>
            <a:r>
              <a:rPr lang="el-GR" sz="1400" u="sng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στάδια</a:t>
            </a:r>
            <a:r>
              <a:rPr lang="el-GR" sz="1400" u="sng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 ετοιμότητας </a:t>
            </a:r>
            <a:r>
              <a:rPr lang="el-GR" sz="140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με διαφορετικές υπηρεσίες σε κάθε στάδιο (</a:t>
            </a:r>
            <a:r>
              <a:rPr lang="el-GR" sz="1400" dirty="0" err="1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προένταξη</a:t>
            </a:r>
            <a:r>
              <a:rPr lang="el-GR" sz="140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, κυρίως θεραπεία, πρόληψη υποτροπής, επανένταξη, </a:t>
            </a:r>
            <a:r>
              <a:rPr lang="el-GR" sz="1400" dirty="0" err="1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μεταθεραπευτική</a:t>
            </a:r>
            <a:r>
              <a:rPr lang="el-GR" sz="140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 φροντίδα)</a:t>
            </a:r>
            <a:endParaRPr lang="el-CY" sz="14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CY" sz="1400" u="sng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Πα</a:t>
            </a:r>
            <a:r>
              <a:rPr lang="el-CY" sz="1400" u="sng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ρεμ</a:t>
            </a:r>
            <a:r>
              <a:rPr lang="el-CY" sz="1400" u="sng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βάσεις</a:t>
            </a:r>
            <a:r>
              <a:rPr lang="el-GR" sz="1400" u="sng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κινητοποίησης </a:t>
            </a: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σε όλα τα στάδια ιδιαίτερα σημαντική στις συνυπάρχουσες διαταραχές (περισσότερο στο στάδιο της </a:t>
            </a:r>
            <a:r>
              <a:rPr lang="el-GR" sz="14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προένταξης</a:t>
            </a: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endParaRPr lang="el-CY" sz="14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Συμβουλευτική εξαρτήσεων  </a:t>
            </a:r>
            <a:r>
              <a:rPr lang="el-GR" sz="1400" u="sng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με </a:t>
            </a:r>
            <a:r>
              <a:rPr lang="el-GR" sz="1400" u="sng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γ</a:t>
            </a:r>
            <a:r>
              <a:rPr lang="el-CY" sz="1400" u="sng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νωσι</a:t>
            </a:r>
            <a:r>
              <a:rPr lang="el-CY" sz="1400" u="sng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ακή-συμπεριφορική </a:t>
            </a:r>
            <a:r>
              <a:rPr lang="el-GR" sz="1400" u="sng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κατεύθυνση </a:t>
            </a: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ιδιαίτερα στην κυρίως θεραπεία και στο στάδιο της πρόληψης υποτροπής</a:t>
            </a:r>
            <a:endParaRPr lang="el-CY" sz="14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CY" sz="1400" u="sng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Πολλ</a:t>
            </a:r>
            <a:r>
              <a:rPr lang="el-CY" sz="1400" u="sng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απλές μορφές </a:t>
            </a:r>
            <a:r>
              <a:rPr lang="el-CY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υπηρεσιών</a:t>
            </a:r>
            <a:r>
              <a:rPr lang="el-GR" sz="140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: ατομική, ομαδική, αυτοβοήθεια και οικογενειακή θεραπεία</a:t>
            </a:r>
            <a:endParaRPr lang="el-CY" sz="14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l-GR" sz="140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Οι</a:t>
            </a:r>
            <a:r>
              <a:rPr lang="el-CY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υπ</a:t>
            </a:r>
            <a:r>
              <a:rPr lang="el-CY" sz="14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ηρεσίες</a:t>
            </a:r>
            <a:r>
              <a:rPr lang="el-CY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φα</a:t>
            </a:r>
            <a:r>
              <a:rPr lang="el-CY" sz="14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ρμ</a:t>
            </a:r>
            <a:r>
              <a:rPr lang="el-CY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ακευτικής αγωγής</a:t>
            </a: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400" u="sng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παράλληλ</a:t>
            </a: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α με τις ψυχοκοινωνικές υπηρεσίες (</a:t>
            </a:r>
            <a:r>
              <a:rPr lang="el-GR" sz="14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πολυθεματική</a:t>
            </a:r>
            <a:r>
              <a:rPr lang="el-GR" sz="1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ομάδα)</a:t>
            </a:r>
            <a:endParaRPr lang="el-CY" sz="14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77919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82F9752-83D2-4A06-AAE9-AA22604531DC}"/>
              </a:ext>
            </a:extLst>
          </p:cNvPr>
          <p:cNvSpPr txBox="1">
            <a:spLocks/>
          </p:cNvSpPr>
          <p:nvPr/>
        </p:nvSpPr>
        <p:spPr>
          <a:xfrm>
            <a:off x="116862" y="308766"/>
            <a:ext cx="11958276" cy="998376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l-GR" sz="4000" b="1" dirty="0">
                <a:solidFill>
                  <a:prstClr val="white"/>
                </a:solidFill>
              </a:rPr>
              <a:t>Αποτελεσματικότητα Ολιστικής θεραπείας</a:t>
            </a:r>
            <a:endParaRPr lang="x-none" sz="4000" b="1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6710" y="1307142"/>
            <a:ext cx="1059974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1" fontAlgn="auto" hangingPunct="1">
              <a:spcBef>
                <a:spcPct val="20000"/>
              </a:spcBef>
              <a:spcAft>
                <a:spcPts val="0"/>
              </a:spcAft>
              <a:buSzPct val="80000"/>
              <a:buBlip>
                <a:blip r:embed="rId3"/>
              </a:buBlip>
              <a:defRPr/>
            </a:pPr>
            <a:endParaRPr lang="el-GR" altLang="el-GR" sz="2800" dirty="0">
              <a:solidFill>
                <a:schemeClr val="bg1">
                  <a:lumMod val="50000"/>
                </a:schemeClr>
              </a:solidFill>
              <a:latin typeface="Calibri"/>
              <a:ea typeface="+mn-ea"/>
              <a:cs typeface="Arial" pitchFamily="34" charset="0"/>
            </a:endParaRPr>
          </a:p>
          <a:p>
            <a:pPr lvl="0" algn="just" eaLnBrk="1" fontAlgn="auto" hangingPunct="1">
              <a:spcBef>
                <a:spcPct val="20000"/>
              </a:spcBef>
              <a:spcAft>
                <a:spcPts val="0"/>
              </a:spcAft>
              <a:buSzPct val="80000"/>
              <a:defRPr/>
            </a:pPr>
            <a:endParaRPr lang="el-GR" altLang="el-GR" sz="2400" b="1" dirty="0">
              <a:solidFill>
                <a:schemeClr val="bg1">
                  <a:lumMod val="50000"/>
                </a:schemeClr>
              </a:solidFill>
              <a:latin typeface="Calibri"/>
              <a:ea typeface="+mn-ea"/>
              <a:cs typeface="Arial" pitchFamily="34" charset="0"/>
            </a:endParaRPr>
          </a:p>
          <a:p>
            <a:pPr lvl="0" algn="just" eaLnBrk="1" fontAlgn="auto" hangingPunct="1">
              <a:spcBef>
                <a:spcPct val="20000"/>
              </a:spcBef>
              <a:spcAft>
                <a:spcPts val="0"/>
              </a:spcAft>
              <a:buSzPct val="80000"/>
              <a:defRPr/>
            </a:pPr>
            <a:endParaRPr lang="el-GR" altLang="el-GR" sz="2400" dirty="0">
              <a:solidFill>
                <a:schemeClr val="bg1">
                  <a:lumMod val="50000"/>
                </a:schemeClr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B1D39-A4E0-CE24-A715-8F7EA2C07326}"/>
              </a:ext>
            </a:extLst>
          </p:cNvPr>
          <p:cNvSpPr txBox="1"/>
          <p:nvPr/>
        </p:nvSpPr>
        <p:spPr>
          <a:xfrm>
            <a:off x="562709" y="2055415"/>
            <a:ext cx="5653871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25"/>
              </a:spcAft>
            </a:pP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Οι 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εξυπηρετούμενοι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με 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συνυ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πάρχουσες διαταραχές εμφανίζουν υψηλότερα ποσοστά υποτροπής, νοσηλείας, φυλάκισης και έλλειψης στέγης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και είναι πιο πιθανόν να μολυνθούν με μεταδοτικές ασθένειες 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σε σύγκριση με εκείνους χωρίς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.</a:t>
            </a:r>
          </a:p>
          <a:p>
            <a:pPr>
              <a:spcAft>
                <a:spcPts val="1025"/>
              </a:spcAft>
            </a:pPr>
            <a:endParaRPr lang="el-CY" sz="11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endParaRPr lang="el-CY" sz="1100" dirty="0">
              <a:solidFill>
                <a:srgbClr val="000000"/>
              </a:solidFill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</p:txBody>
      </p:sp>
      <p:pic>
        <p:nvPicPr>
          <p:cNvPr id="2050" name="Picture 2" descr="Ερμηνεύοντας την ουσιοεξάρτηση – Crime Times">
            <a:extLst>
              <a:ext uri="{FF2B5EF4-FFF2-40B4-BE49-F238E27FC236}">
                <a16:creationId xmlns:a16="http://schemas.microsoft.com/office/drawing/2014/main" id="{ECFDB5CA-FD9B-E157-7B34-C0A09B483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3" y="1864233"/>
            <a:ext cx="5419408" cy="312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723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C6EB6-2E98-78E3-A948-49DA516F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4" y="143835"/>
            <a:ext cx="12192000" cy="1328422"/>
          </a:xfrm>
        </p:spPr>
        <p:txBody>
          <a:bodyPr/>
          <a:lstStyle/>
          <a:p>
            <a:r>
              <a:rPr lang="el-GR" sz="3200" b="1" dirty="0">
                <a:solidFill>
                  <a:prstClr val="white"/>
                </a:solidFill>
              </a:rPr>
              <a:t>Αποτελεσματικότητα Ολιστικής θεραπείας</a:t>
            </a:r>
            <a:br>
              <a:rPr lang="x-none" sz="3200" b="1" dirty="0">
                <a:solidFill>
                  <a:prstClr val="white"/>
                </a:solidFill>
              </a:rPr>
            </a:br>
            <a:endParaRPr lang="el-C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EC5DB8-4527-4E27-B3E6-C9717FBD2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6426" y="1661845"/>
            <a:ext cx="4755907" cy="45259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33EE63-79DB-3118-D41A-E6626FECA846}"/>
              </a:ext>
            </a:extLst>
          </p:cNvPr>
          <p:cNvSpPr txBox="1"/>
          <p:nvPr/>
        </p:nvSpPr>
        <p:spPr>
          <a:xfrm>
            <a:off x="183948" y="1661845"/>
            <a:ext cx="6732140" cy="38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Η 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έρευν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 αποδεικνύει την αποτελεσματικότητα της 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O</a:t>
            </a:r>
            <a:r>
              <a:rPr lang="el-GR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λιστικής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θεραπείας για </a:t>
            </a:r>
            <a:r>
              <a:rPr lang="el-GR" sz="1800" u="sng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τα άτομα με συνυπάρχουσες διαταραχές 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(σε σύγκριση με μη ολιστικά</a:t>
            </a:r>
            <a:r>
              <a:rPr lang="el-GR" dirty="0">
                <a:solidFill>
                  <a:srgbClr val="000000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θεραπευτικά προγράμματα)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:</a:t>
            </a:r>
          </a:p>
          <a:p>
            <a:endParaRPr lang="el-CY" sz="1200" dirty="0">
              <a:solidFill>
                <a:srgbClr val="000000"/>
              </a:solidFill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Μείωση της χρήσης ουσιών</a:t>
            </a:r>
            <a:endParaRPr lang="el-CY" sz="1200" dirty="0">
              <a:solidFill>
                <a:srgbClr val="000000"/>
              </a:solidFill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Βελτίωση των 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ψυχι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ατρικών συμπτωμάτων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και λειτουργικότητας</a:t>
            </a:r>
            <a:endParaRPr lang="el-CY" sz="1200" dirty="0">
              <a:solidFill>
                <a:srgbClr val="000000"/>
              </a:solidFill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Μείωση 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νοσηλεί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ας</a:t>
            </a:r>
            <a:endParaRPr lang="el-CY" sz="1200" dirty="0">
              <a:solidFill>
                <a:srgbClr val="000000"/>
              </a:solidFill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Αύξηση της 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στ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αθερότητας 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σ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τη 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στέγ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αση</a:t>
            </a:r>
            <a:endParaRPr lang="el-CY" sz="1200" dirty="0">
              <a:solidFill>
                <a:srgbClr val="000000"/>
              </a:solidFill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Μείωση των συλλήψεων</a:t>
            </a:r>
            <a:endParaRPr lang="el-CY" sz="1200" dirty="0">
              <a:solidFill>
                <a:srgbClr val="000000"/>
              </a:solidFill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000000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Β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ελτίωση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της π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οιότητ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ας ζωής</a:t>
            </a:r>
            <a:endParaRPr lang="el-CY" sz="1200" dirty="0">
              <a:solidFill>
                <a:srgbClr val="000000"/>
              </a:solidFill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0559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DF879-E093-AE08-58A9-04AE38AF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12192000" cy="1557024"/>
          </a:xfrm>
        </p:spPr>
        <p:txBody>
          <a:bodyPr/>
          <a:lstStyle/>
          <a:p>
            <a:r>
              <a:rPr lang="el-GR" dirty="0"/>
              <a:t>Διαφορετικότητα Εξυπηρετούμενων</a:t>
            </a:r>
            <a:endParaRPr lang="el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E4021-047A-E50F-EA02-BEF86D6A1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l-G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l-CY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C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E31A-9B4E-0486-FF36-1480F264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147" y="1980542"/>
            <a:ext cx="5292284" cy="4145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DDA004-E84B-0BE3-2522-364A5896B82C}"/>
              </a:ext>
            </a:extLst>
          </p:cNvPr>
          <p:cNvSpPr txBox="1"/>
          <p:nvPr/>
        </p:nvSpPr>
        <p:spPr>
          <a:xfrm>
            <a:off x="283085" y="1980542"/>
            <a:ext cx="56268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 </a:t>
            </a:r>
          </a:p>
          <a:p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 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Η 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Ο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λ</a:t>
            </a:r>
            <a:r>
              <a:rPr lang="el-GR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ιστική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θερ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</a:t>
            </a:r>
            <a:r>
              <a:rPr lang="el-GR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πε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ία 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είν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αι 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πιο </a:t>
            </a:r>
            <a:r>
              <a:rPr lang="el-GR" dirty="0" err="1">
                <a:solidFill>
                  <a:srgbClr val="000000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αποτ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ελεσ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μ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τική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</a:t>
            </a:r>
            <a:r>
              <a:rPr lang="el-CY" sz="1800" dirty="0" err="1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γι</a:t>
            </a:r>
            <a:r>
              <a:rPr lang="el-CY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 όλε</a:t>
            </a: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ς τις κουλτούρες και τις ηλικίες των </a:t>
            </a:r>
            <a:r>
              <a:rPr lang="el-GR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εξυπηρετούμενων.</a:t>
            </a:r>
          </a:p>
          <a:p>
            <a:endParaRPr lang="el-CY" sz="180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venir Next LT Pro" panose="020B0504020202020204" pitchFamily="34" charset="0"/>
            </a:endParaRPr>
          </a:p>
          <a:p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+Μελέτες δείχνουν ότι τόσο οι άνδρες όσο και οι </a:t>
            </a:r>
            <a:r>
              <a:rPr lang="el-CY" sz="1800" dirty="0" err="1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γυν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αίκες ωφελούνται από την </a:t>
            </a:r>
            <a:r>
              <a:rPr lang="el-GR" dirty="0"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Ολιστική</a:t>
            </a:r>
            <a:r>
              <a:rPr lang="el-CY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 θεραπεία</a:t>
            </a:r>
          </a:p>
        </p:txBody>
      </p:sp>
    </p:spTree>
    <p:extLst>
      <p:ext uri="{BB962C8B-B14F-4D97-AF65-F5344CB8AC3E}">
        <p14:creationId xmlns:p14="http://schemas.microsoft.com/office/powerpoint/2010/main" val="3569090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01D3-2884-BD1E-D281-134D9F09B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12192000" cy="1640031"/>
          </a:xfrm>
        </p:spPr>
        <p:txBody>
          <a:bodyPr/>
          <a:lstStyle/>
          <a:p>
            <a:r>
              <a:rPr lang="el-GR" dirty="0"/>
              <a:t>Πεδία Εφαρμογής</a:t>
            </a:r>
            <a:endParaRPr lang="el-C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852974-E27B-4EF7-A566-EB5665DED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6528" y="1953547"/>
            <a:ext cx="4844336" cy="399921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5575C3-7E0B-B7AB-998D-B55F134AB921}"/>
              </a:ext>
            </a:extLst>
          </p:cNvPr>
          <p:cNvSpPr txBox="1"/>
          <p:nvPr/>
        </p:nvSpPr>
        <p:spPr>
          <a:xfrm>
            <a:off x="254285" y="2487716"/>
            <a:ext cx="6097712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l-GR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venir Next LT Pro" panose="020B0504020202020204" pitchFamily="34" charset="0"/>
              </a:rPr>
              <a:t>+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Η </a:t>
            </a:r>
            <a:r>
              <a:rPr lang="el-GR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ολιστική θερα</a:t>
            </a:r>
            <a:r>
              <a:rPr lang="el-GR" sz="1600" dirty="0">
                <a:ea typeface="Aptos" panose="020B0004020202020204" pitchFamily="34" charset="0"/>
                <a:cs typeface="Arial" panose="020B0604020202020204" pitchFamily="34" charset="0"/>
              </a:rPr>
              <a:t>πεία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CY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εφ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αρμόστηκε με επιτυχία σε </a:t>
            </a:r>
            <a:r>
              <a:rPr lang="el-GR" sz="1600" dirty="0">
                <a:ea typeface="Aptos" panose="020B0004020202020204" pitchFamily="34" charset="0"/>
                <a:cs typeface="Arial" panose="020B0604020202020204" pitchFamily="34" charset="0"/>
              </a:rPr>
              <a:t>προγράμματα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CY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εξωτερικ</a:t>
            </a:r>
            <a:r>
              <a:rPr lang="el-GR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ής</a:t>
            </a:r>
            <a:r>
              <a:rPr lang="el-GR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διαμονής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με θετικά απ</a:t>
            </a:r>
            <a:r>
              <a:rPr lang="el-CY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οτελέσμ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ατα</a:t>
            </a:r>
            <a:endParaRPr lang="el-GR" sz="16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endParaRPr lang="el-CY" sz="16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+Η </a:t>
            </a:r>
            <a:r>
              <a:rPr lang="el-CY" sz="16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έρευν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α σχετικά με προγράμματα ενδονοσοκομειακής</a:t>
            </a:r>
            <a:r>
              <a:rPr lang="el-GR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ή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εσωτερικής διαμονής</a:t>
            </a:r>
            <a:r>
              <a:rPr lang="el-CY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ή εντατικής ημερήσιας θεραπείας είναι περιορισμένη</a:t>
            </a:r>
            <a:r>
              <a:rPr lang="el-GR" sz="1600" dirty="0"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endParaRPr lang="el-CY" sz="16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7956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NA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NAAC" id="{544B9DFB-52ED-4B22-8177-CEED54DCBE67}" vid="{639EF992-DD3A-4519-A4C3-EC01C47120D3}"/>
    </a:ext>
  </a:extLst>
</a:theme>
</file>

<file path=ppt/theme/theme2.xml><?xml version="1.0" encoding="utf-8"?>
<a:theme xmlns:a="http://schemas.openxmlformats.org/drawingml/2006/main" name="1_ThemeNA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NAAC" id="{544B9DFB-52ED-4B22-8177-CEED54DCBE67}" vid="{639EF992-DD3A-4519-A4C3-EC01C47120D3}"/>
    </a:ext>
  </a:extLst>
</a:theme>
</file>

<file path=ppt/theme/theme3.xml><?xml version="1.0" encoding="utf-8"?>
<a:theme xmlns:a="http://schemas.openxmlformats.org/drawingml/2006/main" name="2_ThemeNA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NAAC" id="{544B9DFB-52ED-4B22-8177-CEED54DCBE67}" vid="{639EF992-DD3A-4519-A4C3-EC01C47120D3}"/>
    </a:ext>
  </a:extLst>
</a:theme>
</file>

<file path=ppt/theme/theme4.xml><?xml version="1.0" encoding="utf-8"?>
<a:theme xmlns:a="http://schemas.openxmlformats.org/drawingml/2006/main" name="3_ThemeNA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NAAC" id="{544B9DFB-52ED-4B22-8177-CEED54DCBE67}" vid="{639EF992-DD3A-4519-A4C3-EC01C47120D3}"/>
    </a:ext>
  </a:extLst>
</a:theme>
</file>

<file path=ppt/theme/theme5.xml><?xml version="1.0" encoding="utf-8"?>
<a:theme xmlns:a="http://schemas.openxmlformats.org/drawingml/2006/main" name="4_ThemeNA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NAAC" id="{544B9DFB-52ED-4B22-8177-CEED54DCBE67}" vid="{639EF992-DD3A-4519-A4C3-EC01C47120D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ThemeNAAC</Template>
  <TotalTime>9101</TotalTime>
  <Words>627</Words>
  <Application>Microsoft Office PowerPoint</Application>
  <PresentationFormat>Widescreen</PresentationFormat>
  <Paragraphs>96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Aptos</vt:lpstr>
      <vt:lpstr>Arial</vt:lpstr>
      <vt:lpstr>Avenir Next LT Pro</vt:lpstr>
      <vt:lpstr>Calibri</vt:lpstr>
      <vt:lpstr>Inter</vt:lpstr>
      <vt:lpstr>Tahoma</vt:lpstr>
      <vt:lpstr>ThemeNAAC</vt:lpstr>
      <vt:lpstr>1_ThemeNAAC</vt:lpstr>
      <vt:lpstr>2_ThemeNAAC</vt:lpstr>
      <vt:lpstr>3_ThemeNAAC</vt:lpstr>
      <vt:lpstr>4_ThemeNAAC</vt:lpstr>
      <vt:lpstr>Office Theme</vt:lpstr>
      <vt:lpstr>PowerPoint Presentation</vt:lpstr>
      <vt:lpstr>Συνυπάρχουσες Διαταραχές</vt:lpstr>
      <vt:lpstr>PowerPoint Presentation</vt:lpstr>
      <vt:lpstr>PowerPoint Presentation</vt:lpstr>
      <vt:lpstr>Αρχές Καλής Πρακτικής</vt:lpstr>
      <vt:lpstr>PowerPoint Presentation</vt:lpstr>
      <vt:lpstr>Αποτελεσματικότητα Ολιστικής θεραπείας </vt:lpstr>
      <vt:lpstr>Διαφορετικότητα Εξυπηρετούμενων</vt:lpstr>
      <vt:lpstr>Πεδία Εφαρμογής</vt:lpstr>
      <vt:lpstr>Κόστος-Αποδοτικότητα</vt:lpstr>
      <vt:lpstr>Στρατηγικός Σχεδιασμός Ολιστικής θεραπείας</vt:lpstr>
      <vt:lpstr>Σχεδιασμός Διαδικασιών και Αρχών Ολιστικής θεραπείας</vt:lpstr>
      <vt:lpstr>ΕΥΧΑΡΙΣΤΩ!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Ioanna Giasemi</dc:creator>
  <cp:lastModifiedBy>Elena Demosthenous</cp:lastModifiedBy>
  <cp:revision>401</cp:revision>
  <cp:lastPrinted>2021-06-25T09:16:26Z</cp:lastPrinted>
  <dcterms:created xsi:type="dcterms:W3CDTF">2016-05-24T07:36:05Z</dcterms:created>
  <dcterms:modified xsi:type="dcterms:W3CDTF">2024-06-27T08:08:15Z</dcterms:modified>
</cp:coreProperties>
</file>