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62" r:id="rId3"/>
    <p:sldMasterId id="2147483663" r:id="rId4"/>
    <p:sldMasterId id="2147483693" r:id="rId5"/>
  </p:sldMasterIdLst>
  <p:notesMasterIdLst>
    <p:notesMasterId r:id="rId17"/>
  </p:notesMasterIdLst>
  <p:sldIdLst>
    <p:sldId id="694" r:id="rId6"/>
    <p:sldId id="683" r:id="rId7"/>
    <p:sldId id="689" r:id="rId8"/>
    <p:sldId id="691" r:id="rId9"/>
    <p:sldId id="697" r:id="rId10"/>
    <p:sldId id="687" r:id="rId11"/>
    <p:sldId id="685" r:id="rId12"/>
    <p:sldId id="688" r:id="rId13"/>
    <p:sldId id="2096" r:id="rId14"/>
    <p:sldId id="665" r:id="rId15"/>
    <p:sldId id="2097" r:id="rId16"/>
  </p:sldIdLst>
  <p:sldSz cx="12192000" cy="6858000"/>
  <p:notesSz cx="6819900" cy="9918700"/>
  <p:embeddedFontLst>
    <p:embeddedFont>
      <p:font typeface="Arial Nova Cond" panose="020B0506020202020204" pitchFamily="34" charset="0"/>
      <p:regular r:id="rId18"/>
      <p:bold r:id="rId19"/>
      <p:italic r:id="rId20"/>
      <p:boldItalic r:id="rId21"/>
    </p:embeddedFont>
    <p:embeddedFont>
      <p:font typeface="Inter"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2D200454-40CA-4A62-9FC3-DE9A4176ACB9}">
      <p15:notesGuideLst xmlns:p15="http://schemas.microsoft.com/office/powerpoint/2012/main">
        <p15:guide id="1" orient="horz" pos="3124" userDrawn="1">
          <p15:clr>
            <a:srgbClr val="000000"/>
          </p15:clr>
        </p15:guide>
        <p15:guide id="2" pos="2148" userDrawn="1">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5648"/>
    <a:srgbClr val="DAE9F6"/>
    <a:srgbClr val="434343"/>
    <a:srgbClr val="3E6FB7"/>
    <a:srgbClr val="F2B800"/>
    <a:srgbClr val="94BEE4"/>
    <a:srgbClr val="5B9BD5"/>
    <a:srgbClr val="000000"/>
    <a:srgbClr val="AFCEEB"/>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236AAE-4F39-4C8D-8420-98DC5BB9D5D1}">
  <a:tblStyle styleId="{EA236AAE-4F39-4C8D-8420-98DC5BB9D5D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70874" autoAdjust="0"/>
  </p:normalViewPr>
  <p:slideViewPr>
    <p:cSldViewPr snapToGrid="0">
      <p:cViewPr varScale="1">
        <p:scale>
          <a:sx n="79" d="100"/>
          <a:sy n="79" d="100"/>
        </p:scale>
        <p:origin x="2130"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0" d="100"/>
          <a:sy n="100" d="100"/>
        </p:scale>
        <p:origin x="0" y="0"/>
      </p:cViewPr>
      <p:guideLst>
        <p:guide orient="horz" pos="3124"/>
        <p:guide pos="21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53F8E-03AA-4620-B9C0-C6B56121947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de-DE"/>
        </a:p>
      </dgm:t>
    </dgm:pt>
    <dgm:pt modelId="{0E6E3B1D-7BF6-48DB-82FC-E0B5823B6505}">
      <dgm:prSet phldrT="[Text]" custT="1"/>
      <dgm:spPr>
        <a:xfrm>
          <a:off x="819191" y="1803"/>
          <a:ext cx="3488621" cy="2093172"/>
        </a:xfrm>
        <a:prstGeom prst="rect">
          <a:avLst/>
        </a:prstGeom>
        <a:solidFill>
          <a:srgbClr val="3E6FB7"/>
        </a:solidFill>
        <a:ln w="25400" cap="flat" cmpd="sng" algn="ctr">
          <a:solidFill>
            <a:sysClr val="window" lastClr="FFFFFF">
              <a:hueOff val="0"/>
              <a:satOff val="0"/>
              <a:lumOff val="0"/>
              <a:alphaOff val="0"/>
            </a:sysClr>
          </a:solidFill>
          <a:prstDash val="solid"/>
        </a:ln>
        <a:effectLst/>
      </dgm:spPr>
      <dgm:t>
        <a:bodyPr/>
        <a:lstStyle/>
        <a:p>
          <a:r>
            <a:rPr lang="en-US" sz="2000" b="1" noProof="0" dirty="0">
              <a:solidFill>
                <a:sysClr val="window" lastClr="FFFFFF"/>
              </a:solidFill>
              <a:latin typeface="Arial Nova Cond" panose="020B0604020202020204" charset="0"/>
              <a:ea typeface="+mn-ea"/>
              <a:cs typeface="Calibri" panose="020F0502020204030204" pitchFamily="34" charset="0"/>
            </a:rPr>
            <a:t>Επ</a:t>
          </a:r>
          <a:r>
            <a:rPr lang="en-US" sz="2000" b="1" noProof="0" dirty="0" err="1">
              <a:solidFill>
                <a:sysClr val="window" lastClr="FFFFFF"/>
              </a:solidFill>
              <a:latin typeface="Arial Nova Cond" panose="020B0604020202020204" charset="0"/>
              <a:ea typeface="+mn-ea"/>
              <a:cs typeface="Calibri" panose="020F0502020204030204" pitchFamily="34" charset="0"/>
            </a:rPr>
            <a:t>ιδημιολογικά</a:t>
          </a:r>
          <a:r>
            <a:rPr lang="en-US" sz="2000" b="1" noProof="0" dirty="0">
              <a:solidFill>
                <a:sysClr val="window" lastClr="FFFFFF"/>
              </a:solidFill>
              <a:latin typeface="Arial Nova Cond" panose="020B0604020202020204" charset="0"/>
              <a:ea typeface="+mn-ea"/>
              <a:cs typeface="Calibri" panose="020F0502020204030204" pitchFamily="34" charset="0"/>
            </a:rPr>
            <a:t> </a:t>
          </a:r>
          <a:r>
            <a:rPr lang="en-US" sz="2000" b="1" noProof="0" dirty="0" err="1">
              <a:solidFill>
                <a:sysClr val="window" lastClr="FFFFFF"/>
              </a:solidFill>
              <a:latin typeface="Arial Nova Cond" panose="020B0604020202020204" charset="0"/>
              <a:ea typeface="+mn-ea"/>
              <a:cs typeface="Calibri" panose="020F0502020204030204" pitchFamily="34" charset="0"/>
            </a:rPr>
            <a:t>δεδομέν</a:t>
          </a:r>
          <a:r>
            <a:rPr lang="en-US" sz="2000" b="1" noProof="0" dirty="0">
              <a:solidFill>
                <a:sysClr val="window" lastClr="FFFFFF"/>
              </a:solidFill>
              <a:latin typeface="Arial Nova Cond" panose="020B0604020202020204" charset="0"/>
              <a:ea typeface="+mn-ea"/>
              <a:cs typeface="Calibri" panose="020F0502020204030204" pitchFamily="34" charset="0"/>
            </a:rPr>
            <a:t>α και πρόληψη</a:t>
          </a:r>
          <a:endParaRPr lang="en-GB" sz="2000" b="1" noProof="0" dirty="0">
            <a:solidFill>
              <a:sysClr val="window" lastClr="FFFFFF"/>
            </a:solidFill>
            <a:latin typeface="Arial Nova Cond" panose="020B0604020202020204" charset="0"/>
            <a:ea typeface="+mn-ea"/>
            <a:cs typeface="Calibri" panose="020F0502020204030204" pitchFamily="34" charset="0"/>
          </a:endParaRPr>
        </a:p>
      </dgm:t>
    </dgm:pt>
    <dgm:pt modelId="{EE4CFD81-01E6-4FEA-9A12-84F400193BC2}" type="parTrans" cxnId="{FD0F96EC-51EC-497C-B0D7-F1B208DC5872}">
      <dgm:prSet/>
      <dgm:spPr/>
      <dgm:t>
        <a:bodyPr/>
        <a:lstStyle/>
        <a:p>
          <a:endParaRPr lang="en-GB" sz="2000" b="1" noProof="0" dirty="0">
            <a:latin typeface="Arial Nova Cond" panose="020B0604020202020204" charset="0"/>
            <a:cs typeface="Calibri" panose="020F0502020204030204" pitchFamily="34" charset="0"/>
          </a:endParaRPr>
        </a:p>
      </dgm:t>
    </dgm:pt>
    <dgm:pt modelId="{ACFCF4CE-983C-4688-B5B0-D312F3AC3AD3}" type="sibTrans" cxnId="{FD0F96EC-51EC-497C-B0D7-F1B208DC5872}">
      <dgm:prSet/>
      <dgm:spPr/>
      <dgm:t>
        <a:bodyPr/>
        <a:lstStyle/>
        <a:p>
          <a:endParaRPr lang="en-GB" sz="2000" b="1" noProof="0" dirty="0">
            <a:latin typeface="Arial Nova Cond" panose="020B0604020202020204" charset="0"/>
            <a:cs typeface="Calibri" panose="020F0502020204030204" pitchFamily="34" charset="0"/>
          </a:endParaRPr>
        </a:p>
      </dgm:t>
    </dgm:pt>
    <dgm:pt modelId="{99640B58-8C5F-4707-90B3-32EA3FECFD4E}">
      <dgm:prSet phldrT="[Text]" custT="1"/>
      <dgm:spPr>
        <a:xfrm>
          <a:off x="4678688" y="0"/>
          <a:ext cx="3488621" cy="2093172"/>
        </a:xfrm>
        <a:prstGeom prst="rect">
          <a:avLst/>
        </a:prstGeom>
        <a:solidFill>
          <a:srgbClr val="3E6FB7"/>
        </a:solidFill>
        <a:ln w="25400" cap="flat" cmpd="sng" algn="ctr">
          <a:solidFill>
            <a:sysClr val="window" lastClr="FFFFFF">
              <a:hueOff val="0"/>
              <a:satOff val="0"/>
              <a:lumOff val="0"/>
              <a:alphaOff val="0"/>
            </a:sysClr>
          </a:solidFill>
          <a:prstDash val="solid"/>
        </a:ln>
        <a:effectLst/>
      </dgm:spPr>
      <dgm:t>
        <a:bodyPr/>
        <a:lstStyle/>
        <a:p>
          <a:r>
            <a:rPr lang="el-GR" sz="2000" b="1" noProof="0" dirty="0">
              <a:solidFill>
                <a:sysClr val="window" lastClr="FFFFFF"/>
              </a:solidFill>
              <a:latin typeface="Arial Nova Cond" panose="020B0604020202020204" charset="0"/>
              <a:ea typeface="+mn-ea"/>
              <a:cs typeface="Calibri" panose="020F0502020204030204" pitchFamily="34" charset="0"/>
            </a:rPr>
            <a:t>Γ</a:t>
          </a:r>
          <a:r>
            <a:rPr lang="en-US" sz="2000" b="1" noProof="0" dirty="0" err="1">
              <a:solidFill>
                <a:sysClr val="window" lastClr="FFFFFF"/>
              </a:solidFill>
              <a:latin typeface="Arial Nova Cond" panose="020B0604020202020204" charset="0"/>
              <a:ea typeface="+mn-ea"/>
              <a:cs typeface="Calibri" panose="020F0502020204030204" pitchFamily="34" charset="0"/>
            </a:rPr>
            <a:t>λώσσ</a:t>
          </a:r>
          <a:r>
            <a:rPr lang="en-US" sz="2000" b="1" noProof="0" dirty="0">
              <a:solidFill>
                <a:sysClr val="window" lastClr="FFFFFF"/>
              </a:solidFill>
              <a:latin typeface="Arial Nova Cond" panose="020B0604020202020204" charset="0"/>
              <a:ea typeface="+mn-ea"/>
              <a:cs typeface="Calibri" panose="020F0502020204030204" pitchFamily="34" charset="0"/>
            </a:rPr>
            <a:t>α της πρόληψης</a:t>
          </a:r>
          <a:endParaRPr lang="en-GB" sz="2000" b="1" noProof="0" dirty="0">
            <a:solidFill>
              <a:sysClr val="window" lastClr="FFFFFF"/>
            </a:solidFill>
            <a:latin typeface="Arial Nova Cond" panose="020B0604020202020204" charset="0"/>
            <a:ea typeface="+mn-ea"/>
            <a:cs typeface="Calibri" panose="020F0502020204030204" pitchFamily="34" charset="0"/>
          </a:endParaRPr>
        </a:p>
      </dgm:t>
    </dgm:pt>
    <dgm:pt modelId="{4E625194-A6C6-484F-BBF7-D93B7D9CF060}" type="parTrans" cxnId="{39F1903F-4666-49FC-A46F-778F9B8C451B}">
      <dgm:prSet/>
      <dgm:spPr/>
      <dgm:t>
        <a:bodyPr/>
        <a:lstStyle/>
        <a:p>
          <a:endParaRPr lang="en-GB" sz="2000" b="1" noProof="0" dirty="0">
            <a:latin typeface="Arial Nova Cond" panose="020B0604020202020204" charset="0"/>
            <a:cs typeface="Calibri" panose="020F0502020204030204" pitchFamily="34" charset="0"/>
          </a:endParaRPr>
        </a:p>
      </dgm:t>
    </dgm:pt>
    <dgm:pt modelId="{C223B8B5-4870-4530-9CA6-5E607DF36CDE}" type="sibTrans" cxnId="{39F1903F-4666-49FC-A46F-778F9B8C451B}">
      <dgm:prSet/>
      <dgm:spPr/>
      <dgm:t>
        <a:bodyPr/>
        <a:lstStyle/>
        <a:p>
          <a:endParaRPr lang="en-GB" sz="2000" b="1" noProof="0" dirty="0">
            <a:latin typeface="Arial Nova Cond" panose="020B0604020202020204" charset="0"/>
            <a:cs typeface="Calibri" panose="020F0502020204030204" pitchFamily="34" charset="0"/>
          </a:endParaRPr>
        </a:p>
      </dgm:t>
    </dgm:pt>
    <dgm:pt modelId="{8F44CFA3-A8FC-4449-9B2B-8FC0A614BB31}">
      <dgm:prSet phldrT="[Text]" custT="1"/>
      <dgm:spPr>
        <a:xfrm>
          <a:off x="819191" y="2443839"/>
          <a:ext cx="3488621" cy="2093172"/>
        </a:xfrm>
        <a:prstGeom prst="rect">
          <a:avLst/>
        </a:prstGeom>
        <a:solidFill>
          <a:srgbClr val="3E6FB7"/>
        </a:solidFill>
        <a:ln w="25400" cap="flat" cmpd="sng" algn="ctr">
          <a:solidFill>
            <a:sysClr val="window" lastClr="FFFFFF">
              <a:hueOff val="0"/>
              <a:satOff val="0"/>
              <a:lumOff val="0"/>
              <a:alphaOff val="0"/>
            </a:sysClr>
          </a:solidFill>
          <a:prstDash val="solid"/>
        </a:ln>
        <a:effectLst/>
      </dgm:spPr>
      <dgm:t>
        <a:bodyPr/>
        <a:lstStyle/>
        <a:p>
          <a:r>
            <a:rPr lang="en-US" sz="2000" b="1" noProof="0" dirty="0">
              <a:solidFill>
                <a:sysClr val="window" lastClr="FFFFFF"/>
              </a:solidFill>
              <a:latin typeface="Arial Nova Cond" panose="020B0604020202020204" charset="0"/>
              <a:ea typeface="+mn-ea"/>
              <a:cs typeface="Calibri" panose="020F0502020204030204" pitchFamily="34" charset="0"/>
            </a:rPr>
            <a:t>Βα</a:t>
          </a:r>
          <a:r>
            <a:rPr lang="en-US" sz="2000" b="1" noProof="0" dirty="0" err="1">
              <a:solidFill>
                <a:sysClr val="window" lastClr="FFFFFF"/>
              </a:solidFill>
              <a:latin typeface="Arial Nova Cond" panose="020B0604020202020204" charset="0"/>
              <a:ea typeface="+mn-ea"/>
              <a:cs typeface="Calibri" panose="020F0502020204030204" pitchFamily="34" charset="0"/>
            </a:rPr>
            <a:t>σικές</a:t>
          </a:r>
          <a:r>
            <a:rPr lang="en-US" sz="2000" b="1" noProof="0" dirty="0">
              <a:solidFill>
                <a:sysClr val="window" lastClr="FFFFFF"/>
              </a:solidFill>
              <a:latin typeface="Arial Nova Cond" panose="020B0604020202020204" charset="0"/>
              <a:ea typeface="+mn-ea"/>
              <a:cs typeface="Calibri" panose="020F0502020204030204" pitchFamily="34" charset="0"/>
            </a:rPr>
            <a:t> π</a:t>
          </a:r>
          <a:r>
            <a:rPr lang="en-US" sz="2000" b="1" noProof="0" dirty="0" err="1">
              <a:solidFill>
                <a:sysClr val="window" lastClr="FFFFFF"/>
              </a:solidFill>
              <a:latin typeface="Arial Nova Cond" panose="020B0604020202020204" charset="0"/>
              <a:ea typeface="+mn-ea"/>
              <a:cs typeface="Calibri" panose="020F0502020204030204" pitchFamily="34" charset="0"/>
            </a:rPr>
            <a:t>ηγές</a:t>
          </a:r>
          <a:r>
            <a:rPr lang="en-US" sz="2000" b="1" noProof="0" dirty="0">
              <a:solidFill>
                <a:sysClr val="window" lastClr="FFFFFF"/>
              </a:solidFill>
              <a:latin typeface="Arial Nova Cond" panose="020B0604020202020204" charset="0"/>
              <a:ea typeface="+mn-ea"/>
              <a:cs typeface="Calibri" panose="020F0502020204030204" pitchFamily="34" charset="0"/>
            </a:rPr>
            <a:t> και </a:t>
          </a:r>
          <a:r>
            <a:rPr lang="en-US" sz="2000" b="1" noProof="0" dirty="0" err="1">
              <a:solidFill>
                <a:sysClr val="window" lastClr="FFFFFF"/>
              </a:solidFill>
              <a:latin typeface="Arial Nova Cond" panose="020B0604020202020204" charset="0"/>
              <a:ea typeface="+mn-ea"/>
              <a:cs typeface="Calibri" panose="020F0502020204030204" pitchFamily="34" charset="0"/>
            </a:rPr>
            <a:t>εργ</a:t>
          </a:r>
          <a:r>
            <a:rPr lang="en-US" sz="2000" b="1" noProof="0" dirty="0">
              <a:solidFill>
                <a:sysClr val="window" lastClr="FFFFFF"/>
              </a:solidFill>
              <a:latin typeface="Arial Nova Cond" panose="020B0604020202020204" charset="0"/>
              <a:ea typeface="+mn-ea"/>
              <a:cs typeface="Calibri" panose="020F0502020204030204" pitchFamily="34" charset="0"/>
            </a:rPr>
            <a:t>αλεία στην πρόληψη</a:t>
          </a:r>
          <a:endParaRPr lang="en-GB" sz="2000" b="1" noProof="0" dirty="0">
            <a:solidFill>
              <a:sysClr val="window" lastClr="FFFFFF"/>
            </a:solidFill>
            <a:latin typeface="Arial Nova Cond" panose="020B0604020202020204" charset="0"/>
            <a:ea typeface="+mn-ea"/>
            <a:cs typeface="Calibri" panose="020F0502020204030204" pitchFamily="34" charset="0"/>
          </a:endParaRPr>
        </a:p>
      </dgm:t>
    </dgm:pt>
    <dgm:pt modelId="{BEA7C88A-43F6-413E-AEB6-65F36ED4AB47}" type="parTrans" cxnId="{A49D6FA4-B472-4B11-839A-4401841D355D}">
      <dgm:prSet/>
      <dgm:spPr/>
      <dgm:t>
        <a:bodyPr/>
        <a:lstStyle/>
        <a:p>
          <a:endParaRPr lang="en-GB" sz="2000" b="1" noProof="0" dirty="0">
            <a:latin typeface="Arial Nova Cond" panose="020B0604020202020204" charset="0"/>
            <a:cs typeface="Calibri" panose="020F0502020204030204" pitchFamily="34" charset="0"/>
          </a:endParaRPr>
        </a:p>
      </dgm:t>
    </dgm:pt>
    <dgm:pt modelId="{9A95A4FF-55F3-4105-B558-BF9AA1EE2E07}" type="sibTrans" cxnId="{A49D6FA4-B472-4B11-839A-4401841D355D}">
      <dgm:prSet/>
      <dgm:spPr/>
      <dgm:t>
        <a:bodyPr/>
        <a:lstStyle/>
        <a:p>
          <a:endParaRPr lang="en-GB" sz="2000" b="1" noProof="0" dirty="0">
            <a:latin typeface="Arial Nova Cond" panose="020B0604020202020204" charset="0"/>
            <a:cs typeface="Calibri" panose="020F0502020204030204" pitchFamily="34" charset="0"/>
          </a:endParaRPr>
        </a:p>
      </dgm:t>
    </dgm:pt>
    <dgm:pt modelId="{26FC81C8-FBB1-43A6-A424-E9A2B6155457}">
      <dgm:prSet phldrT="[Text]" custT="1"/>
      <dgm:spPr>
        <a:xfrm>
          <a:off x="4619974" y="2443839"/>
          <a:ext cx="3488621" cy="2093172"/>
        </a:xfrm>
        <a:solidFill>
          <a:srgbClr val="023B7A"/>
        </a:solidFill>
        <a:ln w="25400" cap="flat" cmpd="sng" algn="ctr">
          <a:solidFill>
            <a:sysClr val="window" lastClr="FFFFFF">
              <a:hueOff val="0"/>
              <a:satOff val="0"/>
              <a:lumOff val="0"/>
              <a:alphaOff val="0"/>
            </a:sysClr>
          </a:solidFill>
          <a:prstDash val="solid"/>
        </a:ln>
        <a:effectLst/>
      </dgm:spPr>
      <dgm:t>
        <a:bodyPr/>
        <a:lstStyle/>
        <a:p>
          <a:r>
            <a:rPr lang="en-GB" sz="2000" b="1" noProof="0" dirty="0" err="1">
              <a:solidFill>
                <a:sysClr val="window" lastClr="FFFFFF"/>
              </a:solidFill>
              <a:latin typeface="Arial Nova Cond" panose="020B0604020202020204" charset="0"/>
              <a:ea typeface="+mn-ea"/>
              <a:cs typeface="Calibri" panose="020F0502020204030204" pitchFamily="34" charset="0"/>
            </a:rPr>
            <a:t>Πρόληψη</a:t>
          </a:r>
          <a:r>
            <a:rPr lang="en-GB" sz="2000" b="1" noProof="0" dirty="0">
              <a:solidFill>
                <a:sysClr val="window" lastClr="FFFFFF"/>
              </a:solidFill>
              <a:latin typeface="Arial Nova Cond" panose="020B0604020202020204" charset="0"/>
              <a:ea typeface="+mn-ea"/>
              <a:cs typeface="Calibri" panose="020F0502020204030204" pitchFamily="34" charset="0"/>
            </a:rPr>
            <a:t> </a:t>
          </a:r>
          <a:r>
            <a:rPr lang="en-GB" sz="2000" b="1" noProof="0" dirty="0" err="1">
              <a:solidFill>
                <a:sysClr val="window" lastClr="FFFFFF"/>
              </a:solidFill>
              <a:latin typeface="Arial Nova Cond" panose="020B0604020202020204" charset="0"/>
              <a:ea typeface="+mn-ea"/>
              <a:cs typeface="Calibri" panose="020F0502020204030204" pitchFamily="34" charset="0"/>
            </a:rPr>
            <a:t>στην</a:t>
          </a:r>
          <a:r>
            <a:rPr lang="en-GB" sz="2000" b="1" noProof="0" dirty="0">
              <a:solidFill>
                <a:sysClr val="window" lastClr="FFFFFF"/>
              </a:solidFill>
              <a:latin typeface="Arial Nova Cond" panose="020B0604020202020204" charset="0"/>
              <a:ea typeface="+mn-ea"/>
              <a:cs typeface="Calibri" panose="020F0502020204030204" pitchFamily="34" charset="0"/>
            </a:rPr>
            <a:t> </a:t>
          </a:r>
          <a:r>
            <a:rPr lang="en-GB" sz="2000" b="1" noProof="0" dirty="0" err="1">
              <a:solidFill>
                <a:sysClr val="window" lastClr="FFFFFF"/>
              </a:solidFill>
              <a:latin typeface="Arial Nova Cond" panose="020B0604020202020204" charset="0"/>
              <a:ea typeface="+mn-ea"/>
              <a:cs typeface="Calibri" panose="020F0502020204030204" pitchFamily="34" charset="0"/>
            </a:rPr>
            <a:t>οικογένει</a:t>
          </a:r>
          <a:r>
            <a:rPr lang="en-GB" sz="2000" b="1" noProof="0" dirty="0">
              <a:solidFill>
                <a:sysClr val="window" lastClr="FFFFFF"/>
              </a:solidFill>
              <a:latin typeface="Arial Nova Cond" panose="020B0604020202020204" charset="0"/>
              <a:ea typeface="+mn-ea"/>
              <a:cs typeface="Calibri" panose="020F0502020204030204" pitchFamily="34" charset="0"/>
            </a:rPr>
            <a:t>α</a:t>
          </a:r>
        </a:p>
      </dgm:t>
    </dgm:pt>
    <dgm:pt modelId="{920B4AC5-088D-4132-893A-BB8E0E9117AB}" type="parTrans" cxnId="{FF576CC0-770C-4426-B79C-04C803FEAB56}">
      <dgm:prSet/>
      <dgm:spPr/>
      <dgm:t>
        <a:bodyPr/>
        <a:lstStyle/>
        <a:p>
          <a:endParaRPr lang="en-US" sz="2000" b="1">
            <a:latin typeface="Arial Nova Cond" panose="020B0604020202020204" charset="0"/>
          </a:endParaRPr>
        </a:p>
      </dgm:t>
    </dgm:pt>
    <dgm:pt modelId="{3DAE02E8-36DB-4C56-A60C-7DB37747EEBF}" type="sibTrans" cxnId="{FF576CC0-770C-4426-B79C-04C803FEAB56}">
      <dgm:prSet/>
      <dgm:spPr/>
      <dgm:t>
        <a:bodyPr/>
        <a:lstStyle/>
        <a:p>
          <a:endParaRPr lang="en-US" sz="2000" b="1">
            <a:latin typeface="Arial Nova Cond" panose="020B0604020202020204" charset="0"/>
          </a:endParaRPr>
        </a:p>
      </dgm:t>
    </dgm:pt>
    <dgm:pt modelId="{304B2695-100E-439F-BF7F-705A4F74DBE3}">
      <dgm:prSet phldrT="[Text]" custT="1"/>
      <dgm:spPr>
        <a:xfrm>
          <a:off x="4619974" y="2443839"/>
          <a:ext cx="3488621" cy="2093172"/>
        </a:xfrm>
        <a:solidFill>
          <a:srgbClr val="023B7A"/>
        </a:solidFill>
        <a:ln w="25400" cap="flat" cmpd="sng" algn="ctr">
          <a:solidFill>
            <a:sysClr val="window" lastClr="FFFFFF">
              <a:hueOff val="0"/>
              <a:satOff val="0"/>
              <a:lumOff val="0"/>
              <a:alphaOff val="0"/>
            </a:sysClr>
          </a:solidFill>
          <a:prstDash val="solid"/>
        </a:ln>
        <a:effectLst/>
      </dgm:spPr>
      <dgm:t>
        <a:bodyPr/>
        <a:lstStyle/>
        <a:p>
          <a:r>
            <a:rPr lang="en-GB" sz="2000" b="1" noProof="0" dirty="0" err="1">
              <a:solidFill>
                <a:sysClr val="window" lastClr="FFFFFF"/>
              </a:solidFill>
              <a:latin typeface="Arial Nova Cond" panose="020B0604020202020204" charset="0"/>
              <a:ea typeface="+mn-ea"/>
              <a:cs typeface="Calibri" panose="020F0502020204030204" pitchFamily="34" charset="0"/>
            </a:rPr>
            <a:t>Πρόληψη</a:t>
          </a:r>
          <a:r>
            <a:rPr lang="en-GB" sz="2000" b="1" noProof="0" dirty="0">
              <a:solidFill>
                <a:sysClr val="window" lastClr="FFFFFF"/>
              </a:solidFill>
              <a:latin typeface="Arial Nova Cond" panose="020B0604020202020204" charset="0"/>
              <a:ea typeface="+mn-ea"/>
              <a:cs typeface="Calibri" panose="020F0502020204030204" pitchFamily="34" charset="0"/>
            </a:rPr>
            <a:t> </a:t>
          </a:r>
          <a:r>
            <a:rPr lang="en-GB" sz="2000" b="1" noProof="0" dirty="0" err="1">
              <a:solidFill>
                <a:sysClr val="window" lastClr="FFFFFF"/>
              </a:solidFill>
              <a:latin typeface="Arial Nova Cond" panose="020B0604020202020204" charset="0"/>
              <a:ea typeface="+mn-ea"/>
              <a:cs typeface="Calibri" panose="020F0502020204030204" pitchFamily="34" charset="0"/>
            </a:rPr>
            <a:t>σε</a:t>
          </a:r>
          <a:r>
            <a:rPr lang="en-GB" sz="2000" b="1" noProof="0" dirty="0">
              <a:solidFill>
                <a:sysClr val="window" lastClr="FFFFFF"/>
              </a:solidFill>
              <a:latin typeface="Arial Nova Cond" panose="020B0604020202020204" charset="0"/>
              <a:ea typeface="+mn-ea"/>
              <a:cs typeface="Calibri" panose="020F0502020204030204" pitchFamily="34" charset="0"/>
            </a:rPr>
            <a:t> </a:t>
          </a:r>
          <a:r>
            <a:rPr lang="en-GB" sz="2000" b="1" noProof="0" dirty="0" err="1">
              <a:solidFill>
                <a:sysClr val="window" lastClr="FFFFFF"/>
              </a:solidFill>
              <a:latin typeface="Arial Nova Cond" panose="020B0604020202020204" charset="0"/>
              <a:ea typeface="+mn-ea"/>
              <a:cs typeface="Calibri" panose="020F0502020204030204" pitchFamily="34" charset="0"/>
            </a:rPr>
            <a:t>εργ</a:t>
          </a:r>
          <a:r>
            <a:rPr lang="en-GB" sz="2000" b="1" noProof="0" dirty="0">
              <a:solidFill>
                <a:sysClr val="window" lastClr="FFFFFF"/>
              </a:solidFill>
              <a:latin typeface="Arial Nova Cond" panose="020B0604020202020204" charset="0"/>
              <a:ea typeface="+mn-ea"/>
              <a:cs typeface="Calibri" panose="020F0502020204030204" pitchFamily="34" charset="0"/>
            </a:rPr>
            <a:t>ασιακούς χώρους</a:t>
          </a:r>
        </a:p>
      </dgm:t>
    </dgm:pt>
    <dgm:pt modelId="{140959B4-76E2-4470-80A0-176B8D999AD3}" type="parTrans" cxnId="{9046A3BD-F60B-437B-826B-8C7CE9E43FAE}">
      <dgm:prSet/>
      <dgm:spPr/>
      <dgm:t>
        <a:bodyPr/>
        <a:lstStyle/>
        <a:p>
          <a:endParaRPr lang="en-US" sz="2000" b="1">
            <a:latin typeface="Arial Nova Cond" panose="020B0604020202020204" charset="0"/>
          </a:endParaRPr>
        </a:p>
      </dgm:t>
    </dgm:pt>
    <dgm:pt modelId="{E5CFEE20-EF2C-46AE-A49E-ACEE2352C093}" type="sibTrans" cxnId="{9046A3BD-F60B-437B-826B-8C7CE9E43FAE}">
      <dgm:prSet/>
      <dgm:spPr/>
      <dgm:t>
        <a:bodyPr/>
        <a:lstStyle/>
        <a:p>
          <a:endParaRPr lang="en-US" sz="2000" b="1">
            <a:latin typeface="Arial Nova Cond" panose="020B0604020202020204" charset="0"/>
          </a:endParaRPr>
        </a:p>
      </dgm:t>
    </dgm:pt>
    <dgm:pt modelId="{98A02224-0E31-4FD7-B334-4337286D6A13}">
      <dgm:prSet phldrT="[Text]" custT="1"/>
      <dgm:spPr>
        <a:xfrm>
          <a:off x="4619974" y="2443839"/>
          <a:ext cx="3488621" cy="2093172"/>
        </a:xfrm>
        <a:solidFill>
          <a:srgbClr val="00B0F0"/>
        </a:solidFill>
        <a:ln w="25400" cap="flat" cmpd="sng" algn="ctr">
          <a:solidFill>
            <a:sysClr val="window" lastClr="FFFFFF">
              <a:hueOff val="0"/>
              <a:satOff val="0"/>
              <a:lumOff val="0"/>
              <a:alphaOff val="0"/>
            </a:sysClr>
          </a:solidFill>
          <a:prstDash val="solid"/>
        </a:ln>
        <a:effectLst/>
      </dgm:spPr>
      <dgm:t>
        <a:bodyPr/>
        <a:lstStyle/>
        <a:p>
          <a:r>
            <a:rPr lang="en-GB" sz="2000" b="1" noProof="0" dirty="0">
              <a:solidFill>
                <a:sysClr val="window" lastClr="FFFFFF"/>
              </a:solidFill>
              <a:latin typeface="Arial Nova Cond" panose="020B0604020202020204" charset="0"/>
              <a:ea typeface="+mn-ea"/>
              <a:cs typeface="Calibri" panose="020F0502020204030204" pitchFamily="34" charset="0"/>
            </a:rPr>
            <a:t>ΜΜΕ </a:t>
          </a:r>
          <a:r>
            <a:rPr lang="en-GB" sz="2000" b="1" noProof="0" dirty="0" err="1">
              <a:solidFill>
                <a:sysClr val="window" lastClr="FFFFFF"/>
              </a:solidFill>
              <a:latin typeface="Arial Nova Cond" panose="020B0604020202020204" charset="0"/>
              <a:ea typeface="+mn-ea"/>
              <a:cs typeface="Calibri" panose="020F0502020204030204" pitchFamily="34" charset="0"/>
            </a:rPr>
            <a:t>στην</a:t>
          </a:r>
          <a:r>
            <a:rPr lang="en-GB" sz="2000" b="1" noProof="0" dirty="0">
              <a:solidFill>
                <a:sysClr val="window" lastClr="FFFFFF"/>
              </a:solidFill>
              <a:latin typeface="Arial Nova Cond" panose="020B0604020202020204" charset="0"/>
              <a:ea typeface="+mn-ea"/>
              <a:cs typeface="Calibri" panose="020F0502020204030204" pitchFamily="34" charset="0"/>
            </a:rPr>
            <a:t> π</a:t>
          </a:r>
          <a:r>
            <a:rPr lang="en-GB" sz="2000" b="1" noProof="0" dirty="0" err="1">
              <a:solidFill>
                <a:sysClr val="window" lastClr="FFFFFF"/>
              </a:solidFill>
              <a:latin typeface="Arial Nova Cond" panose="020B0604020202020204" charset="0"/>
              <a:ea typeface="+mn-ea"/>
              <a:cs typeface="Calibri" panose="020F0502020204030204" pitchFamily="34" charset="0"/>
            </a:rPr>
            <a:t>ρόληψη</a:t>
          </a:r>
          <a:endParaRPr lang="en-GB" sz="2000" b="1" noProof="0" dirty="0">
            <a:solidFill>
              <a:sysClr val="window" lastClr="FFFFFF"/>
            </a:solidFill>
            <a:latin typeface="Arial Nova Cond" panose="020B0604020202020204" charset="0"/>
            <a:ea typeface="+mn-ea"/>
            <a:cs typeface="Calibri" panose="020F0502020204030204" pitchFamily="34" charset="0"/>
          </a:endParaRPr>
        </a:p>
      </dgm:t>
    </dgm:pt>
    <dgm:pt modelId="{3BD9472E-B318-4D2A-B7D1-DDC4A762B2F9}" type="parTrans" cxnId="{012A6902-6BB4-48E0-851E-DA5258E9333F}">
      <dgm:prSet/>
      <dgm:spPr/>
      <dgm:t>
        <a:bodyPr/>
        <a:lstStyle/>
        <a:p>
          <a:endParaRPr lang="en-US" sz="2000" b="1">
            <a:latin typeface="Arial Nova Cond" panose="020B0604020202020204" charset="0"/>
          </a:endParaRPr>
        </a:p>
      </dgm:t>
    </dgm:pt>
    <dgm:pt modelId="{7E048BD2-B0B6-4F1D-B1D2-10ACA8247437}" type="sibTrans" cxnId="{012A6902-6BB4-48E0-851E-DA5258E9333F}">
      <dgm:prSet/>
      <dgm:spPr/>
      <dgm:t>
        <a:bodyPr/>
        <a:lstStyle/>
        <a:p>
          <a:endParaRPr lang="en-US" sz="2000" b="1">
            <a:latin typeface="Arial Nova Cond" panose="020B0604020202020204" charset="0"/>
          </a:endParaRPr>
        </a:p>
      </dgm:t>
    </dgm:pt>
    <dgm:pt modelId="{3B3E0AB3-102E-479F-892E-00F616C2E78A}">
      <dgm:prSet phldrT="[Text]" custT="1"/>
      <dgm:spPr>
        <a:xfrm>
          <a:off x="4619974" y="2443839"/>
          <a:ext cx="3488621" cy="2093172"/>
        </a:xfrm>
        <a:solidFill>
          <a:srgbClr val="00B0F0"/>
        </a:solidFill>
        <a:ln w="25400" cap="flat" cmpd="sng" algn="ctr">
          <a:solidFill>
            <a:sysClr val="window" lastClr="FFFFFF">
              <a:hueOff val="0"/>
              <a:satOff val="0"/>
              <a:lumOff val="0"/>
              <a:alphaOff val="0"/>
            </a:sysClr>
          </a:solidFill>
          <a:prstDash val="solid"/>
        </a:ln>
        <a:effectLst/>
      </dgm:spPr>
      <dgm:t>
        <a:bodyPr/>
        <a:lstStyle/>
        <a:p>
          <a:r>
            <a:rPr lang="en-GB" sz="2000" b="1" noProof="0" dirty="0" err="1">
              <a:solidFill>
                <a:sysClr val="window" lastClr="FFFFFF"/>
              </a:solidFill>
              <a:latin typeface="Arial Nova Cond" panose="020B0604020202020204" charset="0"/>
              <a:ea typeface="+mn-ea"/>
              <a:cs typeface="Calibri" panose="020F0502020204030204" pitchFamily="34" charset="0"/>
            </a:rPr>
            <a:t>Περι</a:t>
          </a:r>
          <a:r>
            <a:rPr lang="en-GB" sz="2000" b="1" noProof="0" dirty="0">
              <a:solidFill>
                <a:sysClr val="window" lastClr="FFFFFF"/>
              </a:solidFill>
              <a:latin typeface="Arial Nova Cond" panose="020B0604020202020204" charset="0"/>
              <a:ea typeface="+mn-ea"/>
              <a:cs typeface="Calibri" panose="020F0502020204030204" pitchFamily="34" charset="0"/>
            </a:rPr>
            <a:t>βαλλοντική πρόληψη</a:t>
          </a:r>
        </a:p>
      </dgm:t>
    </dgm:pt>
    <dgm:pt modelId="{880A3A02-386B-4148-BB43-B55C4C8CCED3}" type="parTrans" cxnId="{4C20F9F9-139A-41B4-9E82-0B774B15E81C}">
      <dgm:prSet/>
      <dgm:spPr/>
      <dgm:t>
        <a:bodyPr/>
        <a:lstStyle/>
        <a:p>
          <a:endParaRPr lang="en-US" sz="2000" b="1">
            <a:latin typeface="Arial Nova Cond" panose="020B0604020202020204" charset="0"/>
          </a:endParaRPr>
        </a:p>
      </dgm:t>
    </dgm:pt>
    <dgm:pt modelId="{2E1BC4E1-EA28-4625-A43F-66E0E4E6AAAF}" type="sibTrans" cxnId="{4C20F9F9-139A-41B4-9E82-0B774B15E81C}">
      <dgm:prSet/>
      <dgm:spPr/>
      <dgm:t>
        <a:bodyPr/>
        <a:lstStyle/>
        <a:p>
          <a:endParaRPr lang="en-US" sz="2000" b="1">
            <a:latin typeface="Arial Nova Cond" panose="020B0604020202020204" charset="0"/>
          </a:endParaRPr>
        </a:p>
      </dgm:t>
    </dgm:pt>
    <dgm:pt modelId="{E122A4F5-97F0-4BA7-B883-4E4AEE679027}">
      <dgm:prSet phldrT="[Text]" custT="1"/>
      <dgm:spPr>
        <a:xfrm>
          <a:off x="4619974" y="2443839"/>
          <a:ext cx="3488621" cy="2093172"/>
        </a:xfrm>
        <a:solidFill>
          <a:srgbClr val="944BFF"/>
        </a:solidFill>
        <a:ln w="25400" cap="flat" cmpd="sng" algn="ctr">
          <a:solidFill>
            <a:sysClr val="window" lastClr="FFFFFF">
              <a:hueOff val="0"/>
              <a:satOff val="0"/>
              <a:lumOff val="0"/>
              <a:alphaOff val="0"/>
            </a:sysClr>
          </a:solidFill>
          <a:prstDash val="solid"/>
        </a:ln>
        <a:effectLst/>
      </dgm:spPr>
      <dgm:t>
        <a:bodyPr/>
        <a:lstStyle/>
        <a:p>
          <a:r>
            <a:rPr lang="el-GR" sz="2000" b="1" noProof="0" dirty="0">
              <a:solidFill>
                <a:sysClr val="window" lastClr="FFFFFF"/>
              </a:solidFill>
              <a:latin typeface="Arial Nova Cond" panose="020B0604020202020204" charset="0"/>
              <a:ea typeface="+mn-ea"/>
              <a:cs typeface="Calibri" panose="020F0502020204030204" pitchFamily="34" charset="0"/>
            </a:rPr>
            <a:t>Α</a:t>
          </a:r>
          <a:r>
            <a:rPr lang="en-GB" sz="2000" b="1" noProof="0" dirty="0" err="1">
              <a:solidFill>
                <a:sysClr val="window" lastClr="FFFFFF"/>
              </a:solidFill>
              <a:latin typeface="Arial Nova Cond" panose="020B0604020202020204" charset="0"/>
              <a:ea typeface="+mn-ea"/>
              <a:cs typeface="Calibri" panose="020F0502020204030204" pitchFamily="34" charset="0"/>
            </a:rPr>
            <a:t>ξιολόγηση</a:t>
          </a:r>
          <a:r>
            <a:rPr lang="en-GB" sz="2000" b="1" noProof="0" dirty="0">
              <a:solidFill>
                <a:sysClr val="window" lastClr="FFFFFF"/>
              </a:solidFill>
              <a:latin typeface="Arial Nova Cond" panose="020B0604020202020204" charset="0"/>
              <a:ea typeface="+mn-ea"/>
              <a:cs typeface="Calibri" panose="020F0502020204030204" pitchFamily="34" charset="0"/>
            </a:rPr>
            <a:t> </a:t>
          </a:r>
          <a:r>
            <a:rPr lang="en-GB" sz="2000" b="1" noProof="0" dirty="0" err="1">
              <a:solidFill>
                <a:sysClr val="window" lastClr="FFFFFF"/>
              </a:solidFill>
              <a:latin typeface="Arial Nova Cond" panose="020B0604020202020204" charset="0"/>
              <a:ea typeface="+mn-ea"/>
              <a:cs typeface="Calibri" panose="020F0502020204030204" pitchFamily="34" charset="0"/>
            </a:rPr>
            <a:t>στην</a:t>
          </a:r>
          <a:r>
            <a:rPr lang="en-GB" sz="2000" b="1" noProof="0" dirty="0">
              <a:solidFill>
                <a:sysClr val="window" lastClr="FFFFFF"/>
              </a:solidFill>
              <a:latin typeface="Arial Nova Cond" panose="020B0604020202020204" charset="0"/>
              <a:ea typeface="+mn-ea"/>
              <a:cs typeface="Calibri" panose="020F0502020204030204" pitchFamily="34" charset="0"/>
            </a:rPr>
            <a:t> π</a:t>
          </a:r>
          <a:r>
            <a:rPr lang="en-GB" sz="2000" b="1" noProof="0" dirty="0" err="1">
              <a:solidFill>
                <a:sysClr val="window" lastClr="FFFFFF"/>
              </a:solidFill>
              <a:latin typeface="Arial Nova Cond" panose="020B0604020202020204" charset="0"/>
              <a:ea typeface="+mn-ea"/>
              <a:cs typeface="Calibri" panose="020F0502020204030204" pitchFamily="34" charset="0"/>
            </a:rPr>
            <a:t>ρόληψη</a:t>
          </a:r>
          <a:endParaRPr lang="en-GB" sz="2000" b="1" noProof="0" dirty="0">
            <a:solidFill>
              <a:sysClr val="window" lastClr="FFFFFF"/>
            </a:solidFill>
            <a:latin typeface="Arial Nova Cond" panose="020B0604020202020204" charset="0"/>
            <a:ea typeface="+mn-ea"/>
            <a:cs typeface="Calibri" panose="020F0502020204030204" pitchFamily="34" charset="0"/>
          </a:endParaRPr>
        </a:p>
      </dgm:t>
    </dgm:pt>
    <dgm:pt modelId="{FAD875AF-EB25-4762-A885-B7D5D4A4ED99}" type="parTrans" cxnId="{EB9CBCAF-5507-4743-8DB6-F2C5184D0917}">
      <dgm:prSet/>
      <dgm:spPr/>
      <dgm:t>
        <a:bodyPr/>
        <a:lstStyle/>
        <a:p>
          <a:endParaRPr lang="en-US" sz="2000" b="1">
            <a:latin typeface="Arial Nova Cond" panose="020B0604020202020204" charset="0"/>
          </a:endParaRPr>
        </a:p>
      </dgm:t>
    </dgm:pt>
    <dgm:pt modelId="{6995C25D-83F6-4326-B2B6-94705726E10C}" type="sibTrans" cxnId="{EB9CBCAF-5507-4743-8DB6-F2C5184D0917}">
      <dgm:prSet/>
      <dgm:spPr/>
      <dgm:t>
        <a:bodyPr/>
        <a:lstStyle/>
        <a:p>
          <a:endParaRPr lang="en-US" sz="2000" b="1">
            <a:latin typeface="Arial Nova Cond" panose="020B0604020202020204" charset="0"/>
          </a:endParaRPr>
        </a:p>
      </dgm:t>
    </dgm:pt>
    <dgm:pt modelId="{49023302-9FE1-4C6B-9833-CE1EB069F345}">
      <dgm:prSet phldrT="[Text]" custT="1"/>
      <dgm:spPr>
        <a:xfrm>
          <a:off x="819191" y="2443839"/>
          <a:ext cx="3488621" cy="2093172"/>
        </a:xfrm>
        <a:solidFill>
          <a:srgbClr val="034EA2">
            <a:lumMod val="75000"/>
          </a:srgbClr>
        </a:solidFill>
        <a:ln w="25400" cap="flat" cmpd="sng" algn="ctr">
          <a:solidFill>
            <a:sysClr val="window" lastClr="FFFFFF">
              <a:hueOff val="0"/>
              <a:satOff val="0"/>
              <a:lumOff val="0"/>
              <a:alphaOff val="0"/>
            </a:sysClr>
          </a:solidFill>
          <a:prstDash val="solid"/>
        </a:ln>
        <a:effectLst/>
      </dgm:spPr>
      <dgm:t>
        <a:bodyPr/>
        <a:lstStyle/>
        <a:p>
          <a:r>
            <a:rPr lang="en-GB" sz="2000" b="1" noProof="0" dirty="0" err="1">
              <a:solidFill>
                <a:sysClr val="window" lastClr="FFFFFF"/>
              </a:solidFill>
              <a:latin typeface="Arial Nova Cond" panose="020B0604020202020204" charset="0"/>
              <a:ea typeface="+mn-ea"/>
              <a:cs typeface="Calibri" panose="020F0502020204030204" pitchFamily="34" charset="0"/>
            </a:rPr>
            <a:t>Πρόληψη</a:t>
          </a:r>
          <a:r>
            <a:rPr lang="en-GB" sz="2000" b="1" noProof="0" dirty="0">
              <a:solidFill>
                <a:sysClr val="window" lastClr="FFFFFF"/>
              </a:solidFill>
              <a:latin typeface="Arial Nova Cond" panose="020B0604020202020204" charset="0"/>
              <a:ea typeface="+mn-ea"/>
              <a:cs typeface="Calibri" panose="020F0502020204030204" pitchFamily="34" charset="0"/>
            </a:rPr>
            <a:t> </a:t>
          </a:r>
          <a:r>
            <a:rPr lang="en-GB" sz="2000" b="1" noProof="0" dirty="0" err="1">
              <a:solidFill>
                <a:sysClr val="window" lastClr="FFFFFF"/>
              </a:solidFill>
              <a:latin typeface="Arial Nova Cond" panose="020B0604020202020204" charset="0"/>
              <a:ea typeface="+mn-ea"/>
              <a:cs typeface="Calibri" panose="020F0502020204030204" pitchFamily="34" charset="0"/>
            </a:rPr>
            <a:t>στη</a:t>
          </a:r>
          <a:r>
            <a:rPr lang="en-GB" sz="2000" b="1" noProof="0" dirty="0">
              <a:solidFill>
                <a:sysClr val="window" lastClr="FFFFFF"/>
              </a:solidFill>
              <a:latin typeface="Arial Nova Cond" panose="020B0604020202020204" charset="0"/>
              <a:ea typeface="+mn-ea"/>
              <a:cs typeface="Calibri" panose="020F0502020204030204" pitchFamily="34" charset="0"/>
            </a:rPr>
            <a:t> </a:t>
          </a:r>
          <a:r>
            <a:rPr lang="en-GB" sz="2000" b="1" noProof="0" dirty="0" err="1">
              <a:solidFill>
                <a:sysClr val="window" lastClr="FFFFFF"/>
              </a:solidFill>
              <a:latin typeface="Arial Nova Cond" panose="020B0604020202020204" charset="0"/>
              <a:ea typeface="+mn-ea"/>
              <a:cs typeface="Calibri" panose="020F0502020204030204" pitchFamily="34" charset="0"/>
            </a:rPr>
            <a:t>σχολική</a:t>
          </a:r>
          <a:r>
            <a:rPr lang="en-GB" sz="2000" b="1" noProof="0" dirty="0">
              <a:solidFill>
                <a:sysClr val="window" lastClr="FFFFFF"/>
              </a:solidFill>
              <a:latin typeface="Arial Nova Cond" panose="020B0604020202020204" charset="0"/>
              <a:ea typeface="+mn-ea"/>
              <a:cs typeface="Calibri" panose="020F0502020204030204" pitchFamily="34" charset="0"/>
            </a:rPr>
            <a:t> </a:t>
          </a:r>
          <a:r>
            <a:rPr lang="en-GB" sz="2000" b="1" noProof="0" dirty="0" err="1">
              <a:solidFill>
                <a:sysClr val="window" lastClr="FFFFFF"/>
              </a:solidFill>
              <a:latin typeface="Arial Nova Cond" panose="020B0604020202020204" charset="0"/>
              <a:ea typeface="+mn-ea"/>
              <a:cs typeface="Calibri" panose="020F0502020204030204" pitchFamily="34" charset="0"/>
            </a:rPr>
            <a:t>κοινότητ</a:t>
          </a:r>
          <a:r>
            <a:rPr lang="en-GB" sz="2000" b="1" noProof="0" dirty="0">
              <a:solidFill>
                <a:sysClr val="window" lastClr="FFFFFF"/>
              </a:solidFill>
              <a:latin typeface="Arial Nova Cond" panose="020B0604020202020204" charset="0"/>
              <a:ea typeface="+mn-ea"/>
              <a:cs typeface="Calibri" panose="020F0502020204030204" pitchFamily="34" charset="0"/>
            </a:rPr>
            <a:t>α</a:t>
          </a:r>
        </a:p>
      </dgm:t>
    </dgm:pt>
    <dgm:pt modelId="{2A1997A2-408D-4D88-8277-C040F4BC33A8}" type="parTrans" cxnId="{96FD1C5C-6940-44BA-800F-F58E8C49D7BF}">
      <dgm:prSet/>
      <dgm:spPr/>
      <dgm:t>
        <a:bodyPr/>
        <a:lstStyle/>
        <a:p>
          <a:endParaRPr lang="en-US"/>
        </a:p>
      </dgm:t>
    </dgm:pt>
    <dgm:pt modelId="{7B542F29-4FBC-440E-8089-7B87858D2CC2}" type="sibTrans" cxnId="{96FD1C5C-6940-44BA-800F-F58E8C49D7BF}">
      <dgm:prSet/>
      <dgm:spPr/>
      <dgm:t>
        <a:bodyPr/>
        <a:lstStyle/>
        <a:p>
          <a:endParaRPr lang="en-US"/>
        </a:p>
      </dgm:t>
    </dgm:pt>
    <dgm:pt modelId="{41A10726-7714-4639-94E5-8C816C732173}">
      <dgm:prSet phldrT="[Text]" custT="1"/>
      <dgm:spPr>
        <a:xfrm>
          <a:off x="4619974" y="2443839"/>
          <a:ext cx="3488621" cy="2093172"/>
        </a:xfrm>
        <a:solidFill>
          <a:srgbClr val="00B0F0"/>
        </a:solidFill>
        <a:ln w="25400" cap="flat" cmpd="sng" algn="ctr">
          <a:solidFill>
            <a:sysClr val="window" lastClr="FFFFFF">
              <a:hueOff val="0"/>
              <a:satOff val="0"/>
              <a:lumOff val="0"/>
              <a:alphaOff val="0"/>
            </a:sysClr>
          </a:solidFill>
          <a:prstDash val="solid"/>
        </a:ln>
        <a:effectLst/>
      </dgm:spPr>
      <dgm:t>
        <a:bodyPr/>
        <a:lstStyle/>
        <a:p>
          <a:r>
            <a:rPr lang="en-GB" sz="2000" b="1" noProof="0" dirty="0" err="1">
              <a:solidFill>
                <a:sysClr val="window" lastClr="FFFFFF"/>
              </a:solidFill>
              <a:latin typeface="Arial Nova Cond" panose="020B0604020202020204" charset="0"/>
              <a:ea typeface="+mn-ea"/>
              <a:cs typeface="Calibri" panose="020F0502020204030204" pitchFamily="34" charset="0"/>
            </a:rPr>
            <a:t>Πρόληψη</a:t>
          </a:r>
          <a:r>
            <a:rPr lang="en-GB" sz="2000" b="1" noProof="0" dirty="0">
              <a:solidFill>
                <a:sysClr val="window" lastClr="FFFFFF"/>
              </a:solidFill>
              <a:latin typeface="Arial Nova Cond" panose="020B0604020202020204" charset="0"/>
              <a:ea typeface="+mn-ea"/>
              <a:cs typeface="Calibri" panose="020F0502020204030204" pitchFamily="34" charset="0"/>
            </a:rPr>
            <a:t> </a:t>
          </a:r>
          <a:r>
            <a:rPr lang="en-GB" sz="2000" b="1" noProof="0" dirty="0" err="1">
              <a:solidFill>
                <a:sysClr val="window" lastClr="FFFFFF"/>
              </a:solidFill>
              <a:latin typeface="Arial Nova Cond" panose="020B0604020202020204" charset="0"/>
              <a:ea typeface="+mn-ea"/>
              <a:cs typeface="Calibri" panose="020F0502020204030204" pitchFamily="34" charset="0"/>
            </a:rPr>
            <a:t>στην</a:t>
          </a:r>
          <a:r>
            <a:rPr lang="en-GB" sz="2000" b="1" noProof="0" dirty="0">
              <a:solidFill>
                <a:sysClr val="window" lastClr="FFFFFF"/>
              </a:solidFill>
              <a:latin typeface="Arial Nova Cond" panose="020B0604020202020204" charset="0"/>
              <a:ea typeface="+mn-ea"/>
              <a:cs typeface="Calibri" panose="020F0502020204030204" pitchFamily="34" charset="0"/>
            </a:rPr>
            <a:t> </a:t>
          </a:r>
          <a:r>
            <a:rPr lang="en-GB" sz="2000" b="1" noProof="0" dirty="0" err="1">
              <a:solidFill>
                <a:sysClr val="window" lastClr="FFFFFF"/>
              </a:solidFill>
              <a:latin typeface="Arial Nova Cond" panose="020B0604020202020204" charset="0"/>
              <a:ea typeface="+mn-ea"/>
              <a:cs typeface="Calibri" panose="020F0502020204030204" pitchFamily="34" charset="0"/>
            </a:rPr>
            <a:t>κοινότητ</a:t>
          </a:r>
          <a:r>
            <a:rPr lang="en-GB" sz="2000" b="1" noProof="0" dirty="0">
              <a:solidFill>
                <a:sysClr val="window" lastClr="FFFFFF"/>
              </a:solidFill>
              <a:latin typeface="Arial Nova Cond" panose="020B0604020202020204" charset="0"/>
              <a:ea typeface="+mn-ea"/>
              <a:cs typeface="Calibri" panose="020F0502020204030204" pitchFamily="34" charset="0"/>
            </a:rPr>
            <a:t>α</a:t>
          </a:r>
        </a:p>
      </dgm:t>
    </dgm:pt>
    <dgm:pt modelId="{80F6D487-E04A-4298-926D-61BA2435926B}" type="parTrans" cxnId="{DDD6C3FB-80C4-4CEC-AF36-FD08668AF1AA}">
      <dgm:prSet/>
      <dgm:spPr/>
      <dgm:t>
        <a:bodyPr/>
        <a:lstStyle/>
        <a:p>
          <a:endParaRPr lang="en-US"/>
        </a:p>
      </dgm:t>
    </dgm:pt>
    <dgm:pt modelId="{79B69122-630C-4EBD-9F7E-831EF4FEB0FB}" type="sibTrans" cxnId="{DDD6C3FB-80C4-4CEC-AF36-FD08668AF1AA}">
      <dgm:prSet/>
      <dgm:spPr/>
      <dgm:t>
        <a:bodyPr/>
        <a:lstStyle/>
        <a:p>
          <a:endParaRPr lang="en-US"/>
        </a:p>
      </dgm:t>
    </dgm:pt>
    <dgm:pt modelId="{3D4B9C4F-91C8-4DE0-834D-E7911EBFA87A}">
      <dgm:prSet phldrT="[Text]" custT="1"/>
      <dgm:spPr>
        <a:xfrm>
          <a:off x="4619974" y="2443839"/>
          <a:ext cx="3488621" cy="2093172"/>
        </a:xfrm>
        <a:solidFill>
          <a:srgbClr val="944BFF"/>
        </a:solidFill>
        <a:ln w="25400" cap="flat" cmpd="sng" algn="ctr">
          <a:solidFill>
            <a:sysClr val="window" lastClr="FFFFFF">
              <a:hueOff val="0"/>
              <a:satOff val="0"/>
              <a:lumOff val="0"/>
              <a:alphaOff val="0"/>
            </a:sysClr>
          </a:solidFill>
          <a:prstDash val="solid"/>
        </a:ln>
        <a:effectLst/>
      </dgm:spPr>
      <dgm:t>
        <a:bodyPr/>
        <a:lstStyle/>
        <a:p>
          <a:r>
            <a:rPr lang="en-GB" sz="2000" b="1" noProof="0">
              <a:solidFill>
                <a:sysClr val="window" lastClr="FFFFFF"/>
              </a:solidFill>
              <a:latin typeface="Arial Nova Cond" panose="020B0604020202020204" charset="0"/>
              <a:ea typeface="+mn-ea"/>
              <a:cs typeface="Calibri" panose="020F0502020204030204" pitchFamily="34" charset="0"/>
            </a:rPr>
            <a:t>Συνηγορία για επιστημονικά τεκμηριωμένη πρόληψη</a:t>
          </a:r>
          <a:endParaRPr lang="en-GB" sz="2000" b="1" noProof="0" dirty="0">
            <a:solidFill>
              <a:sysClr val="window" lastClr="FFFFFF"/>
            </a:solidFill>
            <a:latin typeface="Arial Nova Cond" panose="020B0604020202020204" charset="0"/>
            <a:ea typeface="+mn-ea"/>
            <a:cs typeface="Calibri" panose="020F0502020204030204" pitchFamily="34" charset="0"/>
          </a:endParaRPr>
        </a:p>
      </dgm:t>
    </dgm:pt>
    <dgm:pt modelId="{D27DE979-F9E4-4306-BC7F-9E1F9648B51A}" type="parTrans" cxnId="{1F7CE0E8-B08A-44CC-8F23-4D0AF9FD548F}">
      <dgm:prSet/>
      <dgm:spPr/>
      <dgm:t>
        <a:bodyPr/>
        <a:lstStyle/>
        <a:p>
          <a:endParaRPr lang="en-US"/>
        </a:p>
      </dgm:t>
    </dgm:pt>
    <dgm:pt modelId="{4594A90D-680A-4168-8467-21FAD4C69A12}" type="sibTrans" cxnId="{1F7CE0E8-B08A-44CC-8F23-4D0AF9FD548F}">
      <dgm:prSet/>
      <dgm:spPr/>
      <dgm:t>
        <a:bodyPr/>
        <a:lstStyle/>
        <a:p>
          <a:endParaRPr lang="en-US"/>
        </a:p>
      </dgm:t>
    </dgm:pt>
    <dgm:pt modelId="{3DD5D584-4FE1-45DC-B983-7215D8ADB821}" type="pres">
      <dgm:prSet presAssocID="{4EE53F8E-03AA-4620-B9C0-C6B56121947D}" presName="diagram" presStyleCnt="0">
        <dgm:presLayoutVars>
          <dgm:dir/>
          <dgm:resizeHandles val="exact"/>
        </dgm:presLayoutVars>
      </dgm:prSet>
      <dgm:spPr/>
    </dgm:pt>
    <dgm:pt modelId="{53B50293-F77B-434C-AE2D-1BFF5A144903}" type="pres">
      <dgm:prSet presAssocID="{0E6E3B1D-7BF6-48DB-82FC-E0B5823B6505}" presName="node" presStyleLbl="node1" presStyleIdx="0" presStyleCnt="11">
        <dgm:presLayoutVars>
          <dgm:bulletEnabled val="1"/>
        </dgm:presLayoutVars>
      </dgm:prSet>
      <dgm:spPr/>
    </dgm:pt>
    <dgm:pt modelId="{F178C514-ED2E-47F1-860D-CBD337B98687}" type="pres">
      <dgm:prSet presAssocID="{ACFCF4CE-983C-4688-B5B0-D312F3AC3AD3}" presName="sibTrans" presStyleCnt="0"/>
      <dgm:spPr/>
    </dgm:pt>
    <dgm:pt modelId="{D35792F1-871F-4E5C-B91F-B0BE975FCD74}" type="pres">
      <dgm:prSet presAssocID="{99640B58-8C5F-4707-90B3-32EA3FECFD4E}" presName="node" presStyleLbl="node1" presStyleIdx="1" presStyleCnt="11" custLinFactNeighborX="631" custLinFactNeighborY="-2143">
        <dgm:presLayoutVars>
          <dgm:bulletEnabled val="1"/>
        </dgm:presLayoutVars>
      </dgm:prSet>
      <dgm:spPr/>
    </dgm:pt>
    <dgm:pt modelId="{19CA2B15-7B54-4241-B360-98FFBB8AC93A}" type="pres">
      <dgm:prSet presAssocID="{C223B8B5-4870-4530-9CA6-5E607DF36CDE}" presName="sibTrans" presStyleCnt="0"/>
      <dgm:spPr/>
    </dgm:pt>
    <dgm:pt modelId="{F52EE047-F09F-4578-98E7-4928AD185BDF}" type="pres">
      <dgm:prSet presAssocID="{8F44CFA3-A8FC-4449-9B2B-8FC0A614BB31}" presName="node" presStyleLbl="node1" presStyleIdx="2" presStyleCnt="11">
        <dgm:presLayoutVars>
          <dgm:bulletEnabled val="1"/>
        </dgm:presLayoutVars>
      </dgm:prSet>
      <dgm:spPr/>
    </dgm:pt>
    <dgm:pt modelId="{026BF259-0111-4C77-A83F-393305E9F750}" type="pres">
      <dgm:prSet presAssocID="{9A95A4FF-55F3-4105-B558-BF9AA1EE2E07}" presName="sibTrans" presStyleCnt="0"/>
      <dgm:spPr/>
    </dgm:pt>
    <dgm:pt modelId="{21414A43-8AE3-4444-9A0E-76636D975162}" type="pres">
      <dgm:prSet presAssocID="{49023302-9FE1-4C6B-9833-CE1EB069F345}" presName="node" presStyleLbl="node1" presStyleIdx="3" presStyleCnt="11">
        <dgm:presLayoutVars>
          <dgm:bulletEnabled val="1"/>
        </dgm:presLayoutVars>
      </dgm:prSet>
      <dgm:spPr>
        <a:prstGeom prst="rect">
          <a:avLst/>
        </a:prstGeom>
      </dgm:spPr>
    </dgm:pt>
    <dgm:pt modelId="{045A4335-12AD-4024-88DD-8BEB088D1FF9}" type="pres">
      <dgm:prSet presAssocID="{7B542F29-4FBC-440E-8089-7B87858D2CC2}" presName="sibTrans" presStyleCnt="0"/>
      <dgm:spPr/>
    </dgm:pt>
    <dgm:pt modelId="{7B5A44E3-68F2-421A-AF4C-8D79E3CF979D}" type="pres">
      <dgm:prSet presAssocID="{26FC81C8-FBB1-43A6-A424-E9A2B6155457}" presName="node" presStyleLbl="node1" presStyleIdx="4" presStyleCnt="11">
        <dgm:presLayoutVars>
          <dgm:bulletEnabled val="1"/>
        </dgm:presLayoutVars>
      </dgm:prSet>
      <dgm:spPr>
        <a:prstGeom prst="rect">
          <a:avLst/>
        </a:prstGeom>
      </dgm:spPr>
    </dgm:pt>
    <dgm:pt modelId="{6A8C8EDA-F57E-4CF0-B3A0-2803543C7C40}" type="pres">
      <dgm:prSet presAssocID="{3DAE02E8-36DB-4C56-A60C-7DB37747EEBF}" presName="sibTrans" presStyleCnt="0"/>
      <dgm:spPr/>
    </dgm:pt>
    <dgm:pt modelId="{F2F5561A-5661-489D-B331-992AA597FE4D}" type="pres">
      <dgm:prSet presAssocID="{304B2695-100E-439F-BF7F-705A4F74DBE3}" presName="node" presStyleLbl="node1" presStyleIdx="5" presStyleCnt="11">
        <dgm:presLayoutVars>
          <dgm:bulletEnabled val="1"/>
        </dgm:presLayoutVars>
      </dgm:prSet>
      <dgm:spPr/>
    </dgm:pt>
    <dgm:pt modelId="{D6331D13-828A-4CFE-B8DC-7E56325F55A5}" type="pres">
      <dgm:prSet presAssocID="{E5CFEE20-EF2C-46AE-A49E-ACEE2352C093}" presName="sibTrans" presStyleCnt="0"/>
      <dgm:spPr/>
    </dgm:pt>
    <dgm:pt modelId="{E85FE40E-8AC0-4EDF-8036-2B1B9356705A}" type="pres">
      <dgm:prSet presAssocID="{41A10726-7714-4639-94E5-8C816C732173}" presName="node" presStyleLbl="node1" presStyleIdx="6" presStyleCnt="11">
        <dgm:presLayoutVars>
          <dgm:bulletEnabled val="1"/>
        </dgm:presLayoutVars>
      </dgm:prSet>
      <dgm:spPr/>
    </dgm:pt>
    <dgm:pt modelId="{792B7B3A-51E5-4C6B-ABFD-391E193265A2}" type="pres">
      <dgm:prSet presAssocID="{79B69122-630C-4EBD-9F7E-831EF4FEB0FB}" presName="sibTrans" presStyleCnt="0"/>
      <dgm:spPr/>
    </dgm:pt>
    <dgm:pt modelId="{E84C57EA-D87E-445D-AB24-9FEDC93FD947}" type="pres">
      <dgm:prSet presAssocID="{3B3E0AB3-102E-479F-892E-00F616C2E78A}" presName="node" presStyleLbl="node1" presStyleIdx="7" presStyleCnt="11">
        <dgm:presLayoutVars>
          <dgm:bulletEnabled val="1"/>
        </dgm:presLayoutVars>
      </dgm:prSet>
      <dgm:spPr/>
    </dgm:pt>
    <dgm:pt modelId="{CEB528B6-BE31-4A2A-9244-6CD9D3CEC57A}" type="pres">
      <dgm:prSet presAssocID="{2E1BC4E1-EA28-4625-A43F-66E0E4E6AAAF}" presName="sibTrans" presStyleCnt="0"/>
      <dgm:spPr/>
    </dgm:pt>
    <dgm:pt modelId="{2C961ED5-0292-45C5-A95A-1D813B752344}" type="pres">
      <dgm:prSet presAssocID="{98A02224-0E31-4FD7-B334-4337286D6A13}" presName="node" presStyleLbl="node1" presStyleIdx="8" presStyleCnt="11">
        <dgm:presLayoutVars>
          <dgm:bulletEnabled val="1"/>
        </dgm:presLayoutVars>
      </dgm:prSet>
      <dgm:spPr/>
    </dgm:pt>
    <dgm:pt modelId="{B16F4BE4-EADE-461C-BB49-DF623E4410D9}" type="pres">
      <dgm:prSet presAssocID="{7E048BD2-B0B6-4F1D-B1D2-10ACA8247437}" presName="sibTrans" presStyleCnt="0"/>
      <dgm:spPr/>
    </dgm:pt>
    <dgm:pt modelId="{16B3D352-B4D0-4182-953E-7112D1214350}" type="pres">
      <dgm:prSet presAssocID="{3D4B9C4F-91C8-4DE0-834D-E7911EBFA87A}" presName="node" presStyleLbl="node1" presStyleIdx="9" presStyleCnt="11">
        <dgm:presLayoutVars>
          <dgm:bulletEnabled val="1"/>
        </dgm:presLayoutVars>
      </dgm:prSet>
      <dgm:spPr/>
    </dgm:pt>
    <dgm:pt modelId="{278451B1-F58A-4C3D-94AA-72754F32BA69}" type="pres">
      <dgm:prSet presAssocID="{4594A90D-680A-4168-8467-21FAD4C69A12}" presName="sibTrans" presStyleCnt="0"/>
      <dgm:spPr/>
    </dgm:pt>
    <dgm:pt modelId="{15D6FF05-CF67-459C-BA67-D3788F7A7E01}" type="pres">
      <dgm:prSet presAssocID="{E122A4F5-97F0-4BA7-B883-4E4AEE679027}" presName="node" presStyleLbl="node1" presStyleIdx="10" presStyleCnt="11">
        <dgm:presLayoutVars>
          <dgm:bulletEnabled val="1"/>
        </dgm:presLayoutVars>
      </dgm:prSet>
      <dgm:spPr/>
    </dgm:pt>
  </dgm:ptLst>
  <dgm:cxnLst>
    <dgm:cxn modelId="{012A6902-6BB4-48E0-851E-DA5258E9333F}" srcId="{4EE53F8E-03AA-4620-B9C0-C6B56121947D}" destId="{98A02224-0E31-4FD7-B334-4337286D6A13}" srcOrd="8" destOrd="0" parTransId="{3BD9472E-B318-4D2A-B7D1-DDC4A762B2F9}" sibTransId="{7E048BD2-B0B6-4F1D-B1D2-10ACA8247437}"/>
    <dgm:cxn modelId="{99C03704-C39B-483C-9CCE-609EF2056D66}" type="presOf" srcId="{99640B58-8C5F-4707-90B3-32EA3FECFD4E}" destId="{D35792F1-871F-4E5C-B91F-B0BE975FCD74}" srcOrd="0" destOrd="0" presId="urn:microsoft.com/office/officeart/2005/8/layout/default#1"/>
    <dgm:cxn modelId="{7E706220-7522-4EE1-8516-165AC8B994EE}" type="presOf" srcId="{41A10726-7714-4639-94E5-8C816C732173}" destId="{E85FE40E-8AC0-4EDF-8036-2B1B9356705A}" srcOrd="0" destOrd="0" presId="urn:microsoft.com/office/officeart/2005/8/layout/default#1"/>
    <dgm:cxn modelId="{39F1903F-4666-49FC-A46F-778F9B8C451B}" srcId="{4EE53F8E-03AA-4620-B9C0-C6B56121947D}" destId="{99640B58-8C5F-4707-90B3-32EA3FECFD4E}" srcOrd="1" destOrd="0" parTransId="{4E625194-A6C6-484F-BBF7-D93B7D9CF060}" sibTransId="{C223B8B5-4870-4530-9CA6-5E607DF36CDE}"/>
    <dgm:cxn modelId="{96FD1C5C-6940-44BA-800F-F58E8C49D7BF}" srcId="{4EE53F8E-03AA-4620-B9C0-C6B56121947D}" destId="{49023302-9FE1-4C6B-9833-CE1EB069F345}" srcOrd="3" destOrd="0" parTransId="{2A1997A2-408D-4D88-8277-C040F4BC33A8}" sibTransId="{7B542F29-4FBC-440E-8089-7B87858D2CC2}"/>
    <dgm:cxn modelId="{FD667C5D-FAC5-4382-AB00-2565137E130C}" type="presOf" srcId="{98A02224-0E31-4FD7-B334-4337286D6A13}" destId="{2C961ED5-0292-45C5-A95A-1D813B752344}" srcOrd="0" destOrd="0" presId="urn:microsoft.com/office/officeart/2005/8/layout/default#1"/>
    <dgm:cxn modelId="{F2C2504F-F675-401E-B764-4903139FF2E8}" type="presOf" srcId="{49023302-9FE1-4C6B-9833-CE1EB069F345}" destId="{21414A43-8AE3-4444-9A0E-76636D975162}" srcOrd="0" destOrd="0" presId="urn:microsoft.com/office/officeart/2005/8/layout/default#1"/>
    <dgm:cxn modelId="{CDB3CC51-6DE3-44BA-A974-8D91E9C5EC9C}" type="presOf" srcId="{3B3E0AB3-102E-479F-892E-00F616C2E78A}" destId="{E84C57EA-D87E-445D-AB24-9FEDC93FD947}" srcOrd="0" destOrd="0" presId="urn:microsoft.com/office/officeart/2005/8/layout/default#1"/>
    <dgm:cxn modelId="{74F44D7B-4A53-472D-9274-9B69202C3BEB}" type="presOf" srcId="{304B2695-100E-439F-BF7F-705A4F74DBE3}" destId="{F2F5561A-5661-489D-B331-992AA597FE4D}" srcOrd="0" destOrd="0" presId="urn:microsoft.com/office/officeart/2005/8/layout/default#1"/>
    <dgm:cxn modelId="{6CD61582-025D-467C-9745-29EEA4460CA8}" type="presOf" srcId="{8F44CFA3-A8FC-4449-9B2B-8FC0A614BB31}" destId="{F52EE047-F09F-4578-98E7-4928AD185BDF}" srcOrd="0" destOrd="0" presId="urn:microsoft.com/office/officeart/2005/8/layout/default#1"/>
    <dgm:cxn modelId="{89F5738E-5AE0-4BC3-9531-5F66944F1E10}" type="presOf" srcId="{3D4B9C4F-91C8-4DE0-834D-E7911EBFA87A}" destId="{16B3D352-B4D0-4182-953E-7112D1214350}" srcOrd="0" destOrd="0" presId="urn:microsoft.com/office/officeart/2005/8/layout/default#1"/>
    <dgm:cxn modelId="{38E89A8F-5805-4658-B4EE-895EBB01FC78}" type="presOf" srcId="{4EE53F8E-03AA-4620-B9C0-C6B56121947D}" destId="{3DD5D584-4FE1-45DC-B983-7215D8ADB821}" srcOrd="0" destOrd="0" presId="urn:microsoft.com/office/officeart/2005/8/layout/default#1"/>
    <dgm:cxn modelId="{B191BE91-A3CD-4BB8-8088-BEE26A1DAB7F}" type="presOf" srcId="{0E6E3B1D-7BF6-48DB-82FC-E0B5823B6505}" destId="{53B50293-F77B-434C-AE2D-1BFF5A144903}" srcOrd="0" destOrd="0" presId="urn:microsoft.com/office/officeart/2005/8/layout/default#1"/>
    <dgm:cxn modelId="{A49D6FA4-B472-4B11-839A-4401841D355D}" srcId="{4EE53F8E-03AA-4620-B9C0-C6B56121947D}" destId="{8F44CFA3-A8FC-4449-9B2B-8FC0A614BB31}" srcOrd="2" destOrd="0" parTransId="{BEA7C88A-43F6-413E-AEB6-65F36ED4AB47}" sibTransId="{9A95A4FF-55F3-4105-B558-BF9AA1EE2E07}"/>
    <dgm:cxn modelId="{EB9CBCAF-5507-4743-8DB6-F2C5184D0917}" srcId="{4EE53F8E-03AA-4620-B9C0-C6B56121947D}" destId="{E122A4F5-97F0-4BA7-B883-4E4AEE679027}" srcOrd="10" destOrd="0" parTransId="{FAD875AF-EB25-4762-A885-B7D5D4A4ED99}" sibTransId="{6995C25D-83F6-4326-B2B6-94705726E10C}"/>
    <dgm:cxn modelId="{9046A3BD-F60B-437B-826B-8C7CE9E43FAE}" srcId="{4EE53F8E-03AA-4620-B9C0-C6B56121947D}" destId="{304B2695-100E-439F-BF7F-705A4F74DBE3}" srcOrd="5" destOrd="0" parTransId="{140959B4-76E2-4470-80A0-176B8D999AD3}" sibTransId="{E5CFEE20-EF2C-46AE-A49E-ACEE2352C093}"/>
    <dgm:cxn modelId="{FF576CC0-770C-4426-B79C-04C803FEAB56}" srcId="{4EE53F8E-03AA-4620-B9C0-C6B56121947D}" destId="{26FC81C8-FBB1-43A6-A424-E9A2B6155457}" srcOrd="4" destOrd="0" parTransId="{920B4AC5-088D-4132-893A-BB8E0E9117AB}" sibTransId="{3DAE02E8-36DB-4C56-A60C-7DB37747EEBF}"/>
    <dgm:cxn modelId="{E3A403E5-5902-4E3A-9778-EE770AE087C6}" type="presOf" srcId="{E122A4F5-97F0-4BA7-B883-4E4AEE679027}" destId="{15D6FF05-CF67-459C-BA67-D3788F7A7E01}" srcOrd="0" destOrd="0" presId="urn:microsoft.com/office/officeart/2005/8/layout/default#1"/>
    <dgm:cxn modelId="{1F7CE0E8-B08A-44CC-8F23-4D0AF9FD548F}" srcId="{4EE53F8E-03AA-4620-B9C0-C6B56121947D}" destId="{3D4B9C4F-91C8-4DE0-834D-E7911EBFA87A}" srcOrd="9" destOrd="0" parTransId="{D27DE979-F9E4-4306-BC7F-9E1F9648B51A}" sibTransId="{4594A90D-680A-4168-8467-21FAD4C69A12}"/>
    <dgm:cxn modelId="{066552EA-04B5-4E24-AE14-D844E76C546D}" type="presOf" srcId="{26FC81C8-FBB1-43A6-A424-E9A2B6155457}" destId="{7B5A44E3-68F2-421A-AF4C-8D79E3CF979D}" srcOrd="0" destOrd="0" presId="urn:microsoft.com/office/officeart/2005/8/layout/default#1"/>
    <dgm:cxn modelId="{FD0F96EC-51EC-497C-B0D7-F1B208DC5872}" srcId="{4EE53F8E-03AA-4620-B9C0-C6B56121947D}" destId="{0E6E3B1D-7BF6-48DB-82FC-E0B5823B6505}" srcOrd="0" destOrd="0" parTransId="{EE4CFD81-01E6-4FEA-9A12-84F400193BC2}" sibTransId="{ACFCF4CE-983C-4688-B5B0-D312F3AC3AD3}"/>
    <dgm:cxn modelId="{4C20F9F9-139A-41B4-9E82-0B774B15E81C}" srcId="{4EE53F8E-03AA-4620-B9C0-C6B56121947D}" destId="{3B3E0AB3-102E-479F-892E-00F616C2E78A}" srcOrd="7" destOrd="0" parTransId="{880A3A02-386B-4148-BB43-B55C4C8CCED3}" sibTransId="{2E1BC4E1-EA28-4625-A43F-66E0E4E6AAAF}"/>
    <dgm:cxn modelId="{DDD6C3FB-80C4-4CEC-AF36-FD08668AF1AA}" srcId="{4EE53F8E-03AA-4620-B9C0-C6B56121947D}" destId="{41A10726-7714-4639-94E5-8C816C732173}" srcOrd="6" destOrd="0" parTransId="{80F6D487-E04A-4298-926D-61BA2435926B}" sibTransId="{79B69122-630C-4EBD-9F7E-831EF4FEB0FB}"/>
    <dgm:cxn modelId="{68665747-2804-42A3-9FA2-AE7BE4E0CAA2}" type="presParOf" srcId="{3DD5D584-4FE1-45DC-B983-7215D8ADB821}" destId="{53B50293-F77B-434C-AE2D-1BFF5A144903}" srcOrd="0" destOrd="0" presId="urn:microsoft.com/office/officeart/2005/8/layout/default#1"/>
    <dgm:cxn modelId="{A2113B76-9E0C-4077-9104-9E9A1A64086A}" type="presParOf" srcId="{3DD5D584-4FE1-45DC-B983-7215D8ADB821}" destId="{F178C514-ED2E-47F1-860D-CBD337B98687}" srcOrd="1" destOrd="0" presId="urn:microsoft.com/office/officeart/2005/8/layout/default#1"/>
    <dgm:cxn modelId="{6014C270-901A-400F-9B0D-EEA40A332B99}" type="presParOf" srcId="{3DD5D584-4FE1-45DC-B983-7215D8ADB821}" destId="{D35792F1-871F-4E5C-B91F-B0BE975FCD74}" srcOrd="2" destOrd="0" presId="urn:microsoft.com/office/officeart/2005/8/layout/default#1"/>
    <dgm:cxn modelId="{8C2AC02F-20CB-4A3B-BC86-AD0C080D49C2}" type="presParOf" srcId="{3DD5D584-4FE1-45DC-B983-7215D8ADB821}" destId="{19CA2B15-7B54-4241-B360-98FFBB8AC93A}" srcOrd="3" destOrd="0" presId="urn:microsoft.com/office/officeart/2005/8/layout/default#1"/>
    <dgm:cxn modelId="{B02F8CA8-F3E6-43D8-9B9E-CE38FBC89CB2}" type="presParOf" srcId="{3DD5D584-4FE1-45DC-B983-7215D8ADB821}" destId="{F52EE047-F09F-4578-98E7-4928AD185BDF}" srcOrd="4" destOrd="0" presId="urn:microsoft.com/office/officeart/2005/8/layout/default#1"/>
    <dgm:cxn modelId="{A5F4791C-2F64-433B-931E-A6617F08D7DF}" type="presParOf" srcId="{3DD5D584-4FE1-45DC-B983-7215D8ADB821}" destId="{026BF259-0111-4C77-A83F-393305E9F750}" srcOrd="5" destOrd="0" presId="urn:microsoft.com/office/officeart/2005/8/layout/default#1"/>
    <dgm:cxn modelId="{B30038BC-F6DE-4D0B-BCC2-00BACE9E6381}" type="presParOf" srcId="{3DD5D584-4FE1-45DC-B983-7215D8ADB821}" destId="{21414A43-8AE3-4444-9A0E-76636D975162}" srcOrd="6" destOrd="0" presId="urn:microsoft.com/office/officeart/2005/8/layout/default#1"/>
    <dgm:cxn modelId="{878CF18C-E5E6-4D1B-88D4-75E4F56C89A6}" type="presParOf" srcId="{3DD5D584-4FE1-45DC-B983-7215D8ADB821}" destId="{045A4335-12AD-4024-88DD-8BEB088D1FF9}" srcOrd="7" destOrd="0" presId="urn:microsoft.com/office/officeart/2005/8/layout/default#1"/>
    <dgm:cxn modelId="{A1ED17BD-4238-4526-8C15-CA297B973B44}" type="presParOf" srcId="{3DD5D584-4FE1-45DC-B983-7215D8ADB821}" destId="{7B5A44E3-68F2-421A-AF4C-8D79E3CF979D}" srcOrd="8" destOrd="0" presId="urn:microsoft.com/office/officeart/2005/8/layout/default#1"/>
    <dgm:cxn modelId="{EF1A0223-925B-4679-B9DD-ECED27681ECA}" type="presParOf" srcId="{3DD5D584-4FE1-45DC-B983-7215D8ADB821}" destId="{6A8C8EDA-F57E-4CF0-B3A0-2803543C7C40}" srcOrd="9" destOrd="0" presId="urn:microsoft.com/office/officeart/2005/8/layout/default#1"/>
    <dgm:cxn modelId="{1514DDEE-E4BE-45FB-9D09-85DD21DE57C6}" type="presParOf" srcId="{3DD5D584-4FE1-45DC-B983-7215D8ADB821}" destId="{F2F5561A-5661-489D-B331-992AA597FE4D}" srcOrd="10" destOrd="0" presId="urn:microsoft.com/office/officeart/2005/8/layout/default#1"/>
    <dgm:cxn modelId="{A0967DAA-A9AD-41F3-BFDF-38FE0903BD0B}" type="presParOf" srcId="{3DD5D584-4FE1-45DC-B983-7215D8ADB821}" destId="{D6331D13-828A-4CFE-B8DC-7E56325F55A5}" srcOrd="11" destOrd="0" presId="urn:microsoft.com/office/officeart/2005/8/layout/default#1"/>
    <dgm:cxn modelId="{F7CFFACE-12A2-4EA4-B368-C19EEDC1E5A6}" type="presParOf" srcId="{3DD5D584-4FE1-45DC-B983-7215D8ADB821}" destId="{E85FE40E-8AC0-4EDF-8036-2B1B9356705A}" srcOrd="12" destOrd="0" presId="urn:microsoft.com/office/officeart/2005/8/layout/default#1"/>
    <dgm:cxn modelId="{911B5B15-C746-4309-B60D-D09E82DDAFC8}" type="presParOf" srcId="{3DD5D584-4FE1-45DC-B983-7215D8ADB821}" destId="{792B7B3A-51E5-4C6B-ABFD-391E193265A2}" srcOrd="13" destOrd="0" presId="urn:microsoft.com/office/officeart/2005/8/layout/default#1"/>
    <dgm:cxn modelId="{72988BDB-C341-41AE-81BA-F211B6963C2C}" type="presParOf" srcId="{3DD5D584-4FE1-45DC-B983-7215D8ADB821}" destId="{E84C57EA-D87E-445D-AB24-9FEDC93FD947}" srcOrd="14" destOrd="0" presId="urn:microsoft.com/office/officeart/2005/8/layout/default#1"/>
    <dgm:cxn modelId="{F25AB3DC-7922-4A56-863C-8E177A28F214}" type="presParOf" srcId="{3DD5D584-4FE1-45DC-B983-7215D8ADB821}" destId="{CEB528B6-BE31-4A2A-9244-6CD9D3CEC57A}" srcOrd="15" destOrd="0" presId="urn:microsoft.com/office/officeart/2005/8/layout/default#1"/>
    <dgm:cxn modelId="{3D2AB3DF-2D90-4337-989D-B4B8BEB64FA5}" type="presParOf" srcId="{3DD5D584-4FE1-45DC-B983-7215D8ADB821}" destId="{2C961ED5-0292-45C5-A95A-1D813B752344}" srcOrd="16" destOrd="0" presId="urn:microsoft.com/office/officeart/2005/8/layout/default#1"/>
    <dgm:cxn modelId="{F20F94A2-48E4-49F9-B44C-8DF20F9D4F76}" type="presParOf" srcId="{3DD5D584-4FE1-45DC-B983-7215D8ADB821}" destId="{B16F4BE4-EADE-461C-BB49-DF623E4410D9}" srcOrd="17" destOrd="0" presId="urn:microsoft.com/office/officeart/2005/8/layout/default#1"/>
    <dgm:cxn modelId="{5F71FB2A-4536-4459-85D8-711DD3F945E9}" type="presParOf" srcId="{3DD5D584-4FE1-45DC-B983-7215D8ADB821}" destId="{16B3D352-B4D0-4182-953E-7112D1214350}" srcOrd="18" destOrd="0" presId="urn:microsoft.com/office/officeart/2005/8/layout/default#1"/>
    <dgm:cxn modelId="{AF1C4C1C-86A4-4608-B901-9CDCC8871B16}" type="presParOf" srcId="{3DD5D584-4FE1-45DC-B983-7215D8ADB821}" destId="{278451B1-F58A-4C3D-94AA-72754F32BA69}" srcOrd="19" destOrd="0" presId="urn:microsoft.com/office/officeart/2005/8/layout/default#1"/>
    <dgm:cxn modelId="{6786BFB4-2EA0-4DD9-8AAB-F617E8F0BE16}" type="presParOf" srcId="{3DD5D584-4FE1-45DC-B983-7215D8ADB821}" destId="{15D6FF05-CF67-459C-BA67-D3788F7A7E01}" srcOrd="20" destOrd="0" presId="urn:microsoft.com/office/officeart/2005/8/layout/default#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EE53F8E-03AA-4620-B9C0-C6B56121947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de-DE"/>
        </a:p>
      </dgm:t>
    </dgm:pt>
    <dgm:pt modelId="{0E6E3B1D-7BF6-48DB-82FC-E0B5823B6505}">
      <dgm:prSet phldrT="[Text]" custT="1"/>
      <dgm:spPr>
        <a:solidFill>
          <a:srgbClr val="00B0F0"/>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Ευρωπαϊκές Προδιαγραφές Ποιότητας στην Πρόληψη</a:t>
          </a:r>
          <a:endPar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a:t>
          </a:r>
          <a:r>
            <a:rPr kumimoji="0" lang="el-GR"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ΕυΠρο</a:t>
          </a:r>
          <a:r>
            <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a:t>
          </a:r>
        </a:p>
      </dgm:t>
    </dgm:pt>
    <dgm:pt modelId="{EE4CFD81-01E6-4FEA-9A12-84F400193BC2}" type="parTrans" cxnId="{FD0F96EC-51EC-497C-B0D7-F1B208DC5872}">
      <dgm:prSet/>
      <dgm:spPr/>
      <dgm:t>
        <a:bodyPr/>
        <a:lstStyle/>
        <a:p>
          <a:endParaRPr lang="en-GB" noProof="0" dirty="0">
            <a:latin typeface="Calibri" panose="020F0502020204030204" pitchFamily="34" charset="0"/>
            <a:cs typeface="Calibri" panose="020F0502020204030204" pitchFamily="34" charset="0"/>
          </a:endParaRPr>
        </a:p>
      </dgm:t>
    </dgm:pt>
    <dgm:pt modelId="{ACFCF4CE-983C-4688-B5B0-D312F3AC3AD3}" type="sibTrans" cxnId="{FD0F96EC-51EC-497C-B0D7-F1B208DC5872}">
      <dgm:prSet/>
      <dgm:spPr/>
      <dgm:t>
        <a:bodyPr/>
        <a:lstStyle/>
        <a:p>
          <a:endParaRPr lang="en-GB" noProof="0" dirty="0">
            <a:latin typeface="Calibri" panose="020F0502020204030204" pitchFamily="34" charset="0"/>
            <a:cs typeface="Calibri" panose="020F0502020204030204" pitchFamily="34" charset="0"/>
          </a:endParaRPr>
        </a:p>
      </dgm:t>
    </dgm:pt>
    <dgm:pt modelId="{99640B58-8C5F-4707-90B3-32EA3FECFD4E}">
      <dgm:prSet phldrT="[Text]" custT="1"/>
      <dgm:spPr>
        <a:solidFill>
          <a:srgbClr val="7AC6DE"/>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Διεθνείς Προδιαγραφές για την Πρόληψη της Χρήσης Ουσιών</a:t>
          </a:r>
          <a:endPar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(United Nations Office on Drugs and Crime UNODC)</a:t>
          </a:r>
        </a:p>
      </dgm:t>
    </dgm:pt>
    <dgm:pt modelId="{4E625194-A6C6-484F-BBF7-D93B7D9CF060}" type="parTrans" cxnId="{39F1903F-4666-49FC-A46F-778F9B8C451B}">
      <dgm:prSet/>
      <dgm:spPr/>
      <dgm:t>
        <a:bodyPr/>
        <a:lstStyle/>
        <a:p>
          <a:endParaRPr lang="en-GB" noProof="0" dirty="0">
            <a:latin typeface="Calibri" panose="020F0502020204030204" pitchFamily="34" charset="0"/>
            <a:cs typeface="Calibri" panose="020F0502020204030204" pitchFamily="34" charset="0"/>
          </a:endParaRPr>
        </a:p>
      </dgm:t>
    </dgm:pt>
    <dgm:pt modelId="{C223B8B5-4870-4530-9CA6-5E607DF36CDE}" type="sibTrans" cxnId="{39F1903F-4666-49FC-A46F-778F9B8C451B}">
      <dgm:prSet/>
      <dgm:spPr/>
      <dgm:t>
        <a:bodyPr/>
        <a:lstStyle/>
        <a:p>
          <a:endParaRPr lang="en-GB" noProof="0" dirty="0">
            <a:latin typeface="Calibri" panose="020F0502020204030204" pitchFamily="34" charset="0"/>
            <a:cs typeface="Calibri" panose="020F0502020204030204" pitchFamily="34" charset="0"/>
          </a:endParaRPr>
        </a:p>
      </dgm:t>
    </dgm:pt>
    <dgm:pt modelId="{8F44CFA3-A8FC-4449-9B2B-8FC0A614BB31}">
      <dgm:prSet phldrT="[Text]" custT="1"/>
      <dgm:spPr>
        <a:solidFill>
          <a:srgbClr val="7AC6DE"/>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Ευρωπαϊκό Κέντρο Παρακολούθησης Ναρκωτικών και Τοξικομανίας</a:t>
          </a:r>
          <a:br>
            <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br>
          <a:r>
            <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(EMCDDA)</a:t>
          </a:r>
        </a:p>
      </dgm:t>
    </dgm:pt>
    <dgm:pt modelId="{BEA7C88A-43F6-413E-AEB6-65F36ED4AB47}" type="parTrans" cxnId="{A49D6FA4-B472-4B11-839A-4401841D355D}">
      <dgm:prSet/>
      <dgm:spPr/>
      <dgm:t>
        <a:bodyPr/>
        <a:lstStyle/>
        <a:p>
          <a:endParaRPr lang="en-GB" noProof="0" dirty="0">
            <a:latin typeface="Calibri" panose="020F0502020204030204" pitchFamily="34" charset="0"/>
            <a:cs typeface="Calibri" panose="020F0502020204030204" pitchFamily="34" charset="0"/>
          </a:endParaRPr>
        </a:p>
      </dgm:t>
    </dgm:pt>
    <dgm:pt modelId="{9A95A4FF-55F3-4105-B558-BF9AA1EE2E07}" type="sibTrans" cxnId="{A49D6FA4-B472-4B11-839A-4401841D355D}">
      <dgm:prSet/>
      <dgm:spPr/>
      <dgm:t>
        <a:bodyPr/>
        <a:lstStyle/>
        <a:p>
          <a:endParaRPr lang="en-GB" noProof="0" dirty="0">
            <a:latin typeface="Calibri" panose="020F0502020204030204" pitchFamily="34" charset="0"/>
            <a:cs typeface="Calibri" panose="020F0502020204030204" pitchFamily="34" charset="0"/>
          </a:endParaRPr>
        </a:p>
      </dgm:t>
    </dgm:pt>
    <dgm:pt modelId="{911A72B3-B2A2-4B20-9EF6-DD36ADB3C7A0}">
      <dgm:prSet phldrT="[Text]" phldr="1"/>
      <dgm:spPr>
        <a:solidFill>
          <a:srgbClr val="00B0F0"/>
        </a:solidFill>
      </dgm:spPr>
      <dgm:t>
        <a:bodyPr/>
        <a:lstStyle/>
        <a:p>
          <a:endParaRPr lang="en-GB" noProof="0" dirty="0">
            <a:latin typeface="Calibri" panose="020F0502020204030204" pitchFamily="34" charset="0"/>
            <a:cs typeface="Calibri" panose="020F0502020204030204" pitchFamily="34" charset="0"/>
          </a:endParaRPr>
        </a:p>
      </dgm:t>
    </dgm:pt>
    <dgm:pt modelId="{A4D59A9E-C314-4627-82FB-25A7E3C551A9}" type="sibTrans" cxnId="{9BEB1D0A-4770-4332-A4EA-D7FAF951AC7E}">
      <dgm:prSet/>
      <dgm:spPr/>
      <dgm:t>
        <a:bodyPr/>
        <a:lstStyle/>
        <a:p>
          <a:endParaRPr lang="en-GB" noProof="0" dirty="0">
            <a:latin typeface="Calibri" panose="020F0502020204030204" pitchFamily="34" charset="0"/>
            <a:cs typeface="Calibri" panose="020F0502020204030204" pitchFamily="34" charset="0"/>
          </a:endParaRPr>
        </a:p>
      </dgm:t>
    </dgm:pt>
    <dgm:pt modelId="{CF8525B2-BF6A-477A-8BD4-5614E37388D9}" type="parTrans" cxnId="{9BEB1D0A-4770-4332-A4EA-D7FAF951AC7E}">
      <dgm:prSet/>
      <dgm:spPr/>
      <dgm:t>
        <a:bodyPr/>
        <a:lstStyle/>
        <a:p>
          <a:endParaRPr lang="en-GB" noProof="0" dirty="0">
            <a:latin typeface="Calibri" panose="020F0502020204030204" pitchFamily="34" charset="0"/>
            <a:cs typeface="Calibri" panose="020F0502020204030204" pitchFamily="34" charset="0"/>
          </a:endParaRPr>
        </a:p>
      </dgm:t>
    </dgm:pt>
    <dgm:pt modelId="{3DD5D584-4FE1-45DC-B983-7215D8ADB821}" type="pres">
      <dgm:prSet presAssocID="{4EE53F8E-03AA-4620-B9C0-C6B56121947D}" presName="diagram" presStyleCnt="0">
        <dgm:presLayoutVars>
          <dgm:dir/>
          <dgm:resizeHandles val="exact"/>
        </dgm:presLayoutVars>
      </dgm:prSet>
      <dgm:spPr/>
    </dgm:pt>
    <dgm:pt modelId="{53B50293-F77B-434C-AE2D-1BFF5A144903}" type="pres">
      <dgm:prSet presAssocID="{0E6E3B1D-7BF6-48DB-82FC-E0B5823B6505}" presName="node" presStyleLbl="node1" presStyleIdx="0" presStyleCnt="4">
        <dgm:presLayoutVars>
          <dgm:bulletEnabled val="1"/>
        </dgm:presLayoutVars>
      </dgm:prSet>
      <dgm:spPr/>
    </dgm:pt>
    <dgm:pt modelId="{F178C514-ED2E-47F1-860D-CBD337B98687}" type="pres">
      <dgm:prSet presAssocID="{ACFCF4CE-983C-4688-B5B0-D312F3AC3AD3}" presName="sibTrans" presStyleCnt="0"/>
      <dgm:spPr/>
    </dgm:pt>
    <dgm:pt modelId="{D35792F1-871F-4E5C-B91F-B0BE975FCD74}" type="pres">
      <dgm:prSet presAssocID="{99640B58-8C5F-4707-90B3-32EA3FECFD4E}" presName="node" presStyleLbl="node1" presStyleIdx="1" presStyleCnt="4" custLinFactNeighborX="631" custLinFactNeighborY="-2143">
        <dgm:presLayoutVars>
          <dgm:bulletEnabled val="1"/>
        </dgm:presLayoutVars>
      </dgm:prSet>
      <dgm:spPr/>
    </dgm:pt>
    <dgm:pt modelId="{19CA2B15-7B54-4241-B360-98FFBB8AC93A}" type="pres">
      <dgm:prSet presAssocID="{C223B8B5-4870-4530-9CA6-5E607DF36CDE}" presName="sibTrans" presStyleCnt="0"/>
      <dgm:spPr/>
    </dgm:pt>
    <dgm:pt modelId="{F52EE047-F09F-4578-98E7-4928AD185BDF}" type="pres">
      <dgm:prSet presAssocID="{8F44CFA3-A8FC-4449-9B2B-8FC0A614BB31}" presName="node" presStyleLbl="node1" presStyleIdx="2" presStyleCnt="4">
        <dgm:presLayoutVars>
          <dgm:bulletEnabled val="1"/>
        </dgm:presLayoutVars>
      </dgm:prSet>
      <dgm:spPr/>
    </dgm:pt>
    <dgm:pt modelId="{026BF259-0111-4C77-A83F-393305E9F750}" type="pres">
      <dgm:prSet presAssocID="{9A95A4FF-55F3-4105-B558-BF9AA1EE2E07}" presName="sibTrans" presStyleCnt="0"/>
      <dgm:spPr/>
    </dgm:pt>
    <dgm:pt modelId="{D768C9C2-D016-4FEC-8861-1ADC962DD27D}" type="pres">
      <dgm:prSet presAssocID="{911A72B3-B2A2-4B20-9EF6-DD36ADB3C7A0}" presName="node" presStyleLbl="node1" presStyleIdx="3" presStyleCnt="4" custLinFactNeighborX="-1052">
        <dgm:presLayoutVars>
          <dgm:bulletEnabled val="1"/>
        </dgm:presLayoutVars>
      </dgm:prSet>
      <dgm:spPr/>
    </dgm:pt>
  </dgm:ptLst>
  <dgm:cxnLst>
    <dgm:cxn modelId="{99C03704-C39B-483C-9CCE-609EF2056D66}" type="presOf" srcId="{99640B58-8C5F-4707-90B3-32EA3FECFD4E}" destId="{D35792F1-871F-4E5C-B91F-B0BE975FCD74}" srcOrd="0" destOrd="0" presId="urn:microsoft.com/office/officeart/2005/8/layout/default#1"/>
    <dgm:cxn modelId="{9BEB1D0A-4770-4332-A4EA-D7FAF951AC7E}" srcId="{4EE53F8E-03AA-4620-B9C0-C6B56121947D}" destId="{911A72B3-B2A2-4B20-9EF6-DD36ADB3C7A0}" srcOrd="3" destOrd="0" parTransId="{CF8525B2-BF6A-477A-8BD4-5614E37388D9}" sibTransId="{A4D59A9E-C314-4627-82FB-25A7E3C551A9}"/>
    <dgm:cxn modelId="{39F1903F-4666-49FC-A46F-778F9B8C451B}" srcId="{4EE53F8E-03AA-4620-B9C0-C6B56121947D}" destId="{99640B58-8C5F-4707-90B3-32EA3FECFD4E}" srcOrd="1" destOrd="0" parTransId="{4E625194-A6C6-484F-BBF7-D93B7D9CF060}" sibTransId="{C223B8B5-4870-4530-9CA6-5E607DF36CDE}"/>
    <dgm:cxn modelId="{6CD61582-025D-467C-9745-29EEA4460CA8}" type="presOf" srcId="{8F44CFA3-A8FC-4449-9B2B-8FC0A614BB31}" destId="{F52EE047-F09F-4578-98E7-4928AD185BDF}" srcOrd="0" destOrd="0" presId="urn:microsoft.com/office/officeart/2005/8/layout/default#1"/>
    <dgm:cxn modelId="{38E89A8F-5805-4658-B4EE-895EBB01FC78}" type="presOf" srcId="{4EE53F8E-03AA-4620-B9C0-C6B56121947D}" destId="{3DD5D584-4FE1-45DC-B983-7215D8ADB821}" srcOrd="0" destOrd="0" presId="urn:microsoft.com/office/officeart/2005/8/layout/default#1"/>
    <dgm:cxn modelId="{B191BE91-A3CD-4BB8-8088-BEE26A1DAB7F}" type="presOf" srcId="{0E6E3B1D-7BF6-48DB-82FC-E0B5823B6505}" destId="{53B50293-F77B-434C-AE2D-1BFF5A144903}" srcOrd="0" destOrd="0" presId="urn:microsoft.com/office/officeart/2005/8/layout/default#1"/>
    <dgm:cxn modelId="{A49D6FA4-B472-4B11-839A-4401841D355D}" srcId="{4EE53F8E-03AA-4620-B9C0-C6B56121947D}" destId="{8F44CFA3-A8FC-4449-9B2B-8FC0A614BB31}" srcOrd="2" destOrd="0" parTransId="{BEA7C88A-43F6-413E-AEB6-65F36ED4AB47}" sibTransId="{9A95A4FF-55F3-4105-B558-BF9AA1EE2E07}"/>
    <dgm:cxn modelId="{D17E31E2-631C-4933-8CAF-79AE7A920DA8}" type="presOf" srcId="{911A72B3-B2A2-4B20-9EF6-DD36ADB3C7A0}" destId="{D768C9C2-D016-4FEC-8861-1ADC962DD27D}" srcOrd="0" destOrd="0" presId="urn:microsoft.com/office/officeart/2005/8/layout/default#1"/>
    <dgm:cxn modelId="{FD0F96EC-51EC-497C-B0D7-F1B208DC5872}" srcId="{4EE53F8E-03AA-4620-B9C0-C6B56121947D}" destId="{0E6E3B1D-7BF6-48DB-82FC-E0B5823B6505}" srcOrd="0" destOrd="0" parTransId="{EE4CFD81-01E6-4FEA-9A12-84F400193BC2}" sibTransId="{ACFCF4CE-983C-4688-B5B0-D312F3AC3AD3}"/>
    <dgm:cxn modelId="{68665747-2804-42A3-9FA2-AE7BE4E0CAA2}" type="presParOf" srcId="{3DD5D584-4FE1-45DC-B983-7215D8ADB821}" destId="{53B50293-F77B-434C-AE2D-1BFF5A144903}" srcOrd="0" destOrd="0" presId="urn:microsoft.com/office/officeart/2005/8/layout/default#1"/>
    <dgm:cxn modelId="{A2113B76-9E0C-4077-9104-9E9A1A64086A}" type="presParOf" srcId="{3DD5D584-4FE1-45DC-B983-7215D8ADB821}" destId="{F178C514-ED2E-47F1-860D-CBD337B98687}" srcOrd="1" destOrd="0" presId="urn:microsoft.com/office/officeart/2005/8/layout/default#1"/>
    <dgm:cxn modelId="{6014C270-901A-400F-9B0D-EEA40A332B99}" type="presParOf" srcId="{3DD5D584-4FE1-45DC-B983-7215D8ADB821}" destId="{D35792F1-871F-4E5C-B91F-B0BE975FCD74}" srcOrd="2" destOrd="0" presId="urn:microsoft.com/office/officeart/2005/8/layout/default#1"/>
    <dgm:cxn modelId="{8C2AC02F-20CB-4A3B-BC86-AD0C080D49C2}" type="presParOf" srcId="{3DD5D584-4FE1-45DC-B983-7215D8ADB821}" destId="{19CA2B15-7B54-4241-B360-98FFBB8AC93A}" srcOrd="3" destOrd="0" presId="urn:microsoft.com/office/officeart/2005/8/layout/default#1"/>
    <dgm:cxn modelId="{B02F8CA8-F3E6-43D8-9B9E-CE38FBC89CB2}" type="presParOf" srcId="{3DD5D584-4FE1-45DC-B983-7215D8ADB821}" destId="{F52EE047-F09F-4578-98E7-4928AD185BDF}" srcOrd="4" destOrd="0" presId="urn:microsoft.com/office/officeart/2005/8/layout/default#1"/>
    <dgm:cxn modelId="{A5F4791C-2F64-433B-931E-A6617F08D7DF}" type="presParOf" srcId="{3DD5D584-4FE1-45DC-B983-7215D8ADB821}" destId="{026BF259-0111-4C77-A83F-393305E9F750}" srcOrd="5" destOrd="0" presId="urn:microsoft.com/office/officeart/2005/8/layout/default#1"/>
    <dgm:cxn modelId="{D39F187B-F334-403B-A830-EE23BF6B1FAC}" type="presParOf" srcId="{3DD5D584-4FE1-45DC-B983-7215D8ADB821}" destId="{D768C9C2-D016-4FEC-8861-1ADC962DD27D}"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50293-F77B-434C-AE2D-1BFF5A144903}">
      <dsp:nvSpPr>
        <dsp:cNvPr id="0" name=""/>
        <dsp:cNvSpPr/>
      </dsp:nvSpPr>
      <dsp:spPr>
        <a:xfrm>
          <a:off x="885627" y="1461"/>
          <a:ext cx="2022854" cy="1213712"/>
        </a:xfrm>
        <a:prstGeom prst="rect">
          <a:avLst/>
        </a:prstGeom>
        <a:solidFill>
          <a:srgbClr val="3E6FB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ysClr val="window" lastClr="FFFFFF"/>
              </a:solidFill>
              <a:latin typeface="Arial Nova Cond" panose="020B0604020202020204" charset="0"/>
              <a:ea typeface="+mn-ea"/>
              <a:cs typeface="Calibri" panose="020F0502020204030204" pitchFamily="34" charset="0"/>
            </a:rPr>
            <a:t>Επ</a:t>
          </a:r>
          <a:r>
            <a:rPr lang="en-US" sz="2000" b="1" kern="1200" noProof="0" dirty="0" err="1">
              <a:solidFill>
                <a:sysClr val="window" lastClr="FFFFFF"/>
              </a:solidFill>
              <a:latin typeface="Arial Nova Cond" panose="020B0604020202020204" charset="0"/>
              <a:ea typeface="+mn-ea"/>
              <a:cs typeface="Calibri" panose="020F0502020204030204" pitchFamily="34" charset="0"/>
            </a:rPr>
            <a:t>ιδημιολογικά</a:t>
          </a:r>
          <a:r>
            <a:rPr lang="en-US" sz="2000" b="1" kern="1200" noProof="0" dirty="0">
              <a:solidFill>
                <a:sysClr val="window" lastClr="FFFFFF"/>
              </a:solidFill>
              <a:latin typeface="Arial Nova Cond" panose="020B0604020202020204" charset="0"/>
              <a:ea typeface="+mn-ea"/>
              <a:cs typeface="Calibri" panose="020F0502020204030204" pitchFamily="34" charset="0"/>
            </a:rPr>
            <a:t> </a:t>
          </a:r>
          <a:r>
            <a:rPr lang="en-US" sz="2000" b="1" kern="1200" noProof="0" dirty="0" err="1">
              <a:solidFill>
                <a:sysClr val="window" lastClr="FFFFFF"/>
              </a:solidFill>
              <a:latin typeface="Arial Nova Cond" panose="020B0604020202020204" charset="0"/>
              <a:ea typeface="+mn-ea"/>
              <a:cs typeface="Calibri" panose="020F0502020204030204" pitchFamily="34" charset="0"/>
            </a:rPr>
            <a:t>δεδομέν</a:t>
          </a:r>
          <a:r>
            <a:rPr lang="en-US" sz="2000" b="1" kern="1200" noProof="0" dirty="0">
              <a:solidFill>
                <a:sysClr val="window" lastClr="FFFFFF"/>
              </a:solidFill>
              <a:latin typeface="Arial Nova Cond" panose="020B0604020202020204" charset="0"/>
              <a:ea typeface="+mn-ea"/>
              <a:cs typeface="Calibri" panose="020F0502020204030204" pitchFamily="34" charset="0"/>
            </a:rPr>
            <a:t>α και πρόληψη</a:t>
          </a:r>
          <a:endParaRPr lang="en-GB" sz="2000" b="1" kern="1200" noProof="0" dirty="0">
            <a:solidFill>
              <a:sysClr val="window" lastClr="FFFFFF"/>
            </a:solidFill>
            <a:latin typeface="Arial Nova Cond" panose="020B0604020202020204" charset="0"/>
            <a:ea typeface="+mn-ea"/>
            <a:cs typeface="Calibri" panose="020F0502020204030204" pitchFamily="34" charset="0"/>
          </a:endParaRPr>
        </a:p>
      </dsp:txBody>
      <dsp:txXfrm>
        <a:off x="885627" y="1461"/>
        <a:ext cx="2022854" cy="1213712"/>
      </dsp:txXfrm>
    </dsp:sp>
    <dsp:sp modelId="{D35792F1-871F-4E5C-B91F-B0BE975FCD74}">
      <dsp:nvSpPr>
        <dsp:cNvPr id="0" name=""/>
        <dsp:cNvSpPr/>
      </dsp:nvSpPr>
      <dsp:spPr>
        <a:xfrm>
          <a:off x="3123531" y="0"/>
          <a:ext cx="2022854" cy="1213712"/>
        </a:xfrm>
        <a:prstGeom prst="rect">
          <a:avLst/>
        </a:prstGeom>
        <a:solidFill>
          <a:srgbClr val="3E6FB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noProof="0" dirty="0">
              <a:solidFill>
                <a:sysClr val="window" lastClr="FFFFFF"/>
              </a:solidFill>
              <a:latin typeface="Arial Nova Cond" panose="020B0604020202020204" charset="0"/>
              <a:ea typeface="+mn-ea"/>
              <a:cs typeface="Calibri" panose="020F0502020204030204" pitchFamily="34" charset="0"/>
            </a:rPr>
            <a:t>Γ</a:t>
          </a:r>
          <a:r>
            <a:rPr lang="en-US" sz="2000" b="1" kern="1200" noProof="0" dirty="0" err="1">
              <a:solidFill>
                <a:sysClr val="window" lastClr="FFFFFF"/>
              </a:solidFill>
              <a:latin typeface="Arial Nova Cond" panose="020B0604020202020204" charset="0"/>
              <a:ea typeface="+mn-ea"/>
              <a:cs typeface="Calibri" panose="020F0502020204030204" pitchFamily="34" charset="0"/>
            </a:rPr>
            <a:t>λώσσ</a:t>
          </a:r>
          <a:r>
            <a:rPr lang="en-US" sz="2000" b="1" kern="1200" noProof="0" dirty="0">
              <a:solidFill>
                <a:sysClr val="window" lastClr="FFFFFF"/>
              </a:solidFill>
              <a:latin typeface="Arial Nova Cond" panose="020B0604020202020204" charset="0"/>
              <a:ea typeface="+mn-ea"/>
              <a:cs typeface="Calibri" panose="020F0502020204030204" pitchFamily="34" charset="0"/>
            </a:rPr>
            <a:t>α της πρόληψης</a:t>
          </a:r>
          <a:endParaRPr lang="en-GB" sz="2000" b="1" kern="1200" noProof="0" dirty="0">
            <a:solidFill>
              <a:sysClr val="window" lastClr="FFFFFF"/>
            </a:solidFill>
            <a:latin typeface="Arial Nova Cond" panose="020B0604020202020204" charset="0"/>
            <a:ea typeface="+mn-ea"/>
            <a:cs typeface="Calibri" panose="020F0502020204030204" pitchFamily="34" charset="0"/>
          </a:endParaRPr>
        </a:p>
      </dsp:txBody>
      <dsp:txXfrm>
        <a:off x="3123531" y="0"/>
        <a:ext cx="2022854" cy="1213712"/>
      </dsp:txXfrm>
    </dsp:sp>
    <dsp:sp modelId="{F52EE047-F09F-4578-98E7-4928AD185BDF}">
      <dsp:nvSpPr>
        <dsp:cNvPr id="0" name=""/>
        <dsp:cNvSpPr/>
      </dsp:nvSpPr>
      <dsp:spPr>
        <a:xfrm>
          <a:off x="5335907" y="1461"/>
          <a:ext cx="2022854" cy="1213712"/>
        </a:xfrm>
        <a:prstGeom prst="rect">
          <a:avLst/>
        </a:prstGeom>
        <a:solidFill>
          <a:srgbClr val="3E6FB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ysClr val="window" lastClr="FFFFFF"/>
              </a:solidFill>
              <a:latin typeface="Arial Nova Cond" panose="020B0604020202020204" charset="0"/>
              <a:ea typeface="+mn-ea"/>
              <a:cs typeface="Calibri" panose="020F0502020204030204" pitchFamily="34" charset="0"/>
            </a:rPr>
            <a:t>Βα</a:t>
          </a:r>
          <a:r>
            <a:rPr lang="en-US" sz="2000" b="1" kern="1200" noProof="0" dirty="0" err="1">
              <a:solidFill>
                <a:sysClr val="window" lastClr="FFFFFF"/>
              </a:solidFill>
              <a:latin typeface="Arial Nova Cond" panose="020B0604020202020204" charset="0"/>
              <a:ea typeface="+mn-ea"/>
              <a:cs typeface="Calibri" panose="020F0502020204030204" pitchFamily="34" charset="0"/>
            </a:rPr>
            <a:t>σικές</a:t>
          </a:r>
          <a:r>
            <a:rPr lang="en-US" sz="2000" b="1" kern="1200" noProof="0" dirty="0">
              <a:solidFill>
                <a:sysClr val="window" lastClr="FFFFFF"/>
              </a:solidFill>
              <a:latin typeface="Arial Nova Cond" panose="020B0604020202020204" charset="0"/>
              <a:ea typeface="+mn-ea"/>
              <a:cs typeface="Calibri" panose="020F0502020204030204" pitchFamily="34" charset="0"/>
            </a:rPr>
            <a:t> π</a:t>
          </a:r>
          <a:r>
            <a:rPr lang="en-US" sz="2000" b="1" kern="1200" noProof="0" dirty="0" err="1">
              <a:solidFill>
                <a:sysClr val="window" lastClr="FFFFFF"/>
              </a:solidFill>
              <a:latin typeface="Arial Nova Cond" panose="020B0604020202020204" charset="0"/>
              <a:ea typeface="+mn-ea"/>
              <a:cs typeface="Calibri" panose="020F0502020204030204" pitchFamily="34" charset="0"/>
            </a:rPr>
            <a:t>ηγές</a:t>
          </a:r>
          <a:r>
            <a:rPr lang="en-US" sz="2000" b="1" kern="1200" noProof="0" dirty="0">
              <a:solidFill>
                <a:sysClr val="window" lastClr="FFFFFF"/>
              </a:solidFill>
              <a:latin typeface="Arial Nova Cond" panose="020B0604020202020204" charset="0"/>
              <a:ea typeface="+mn-ea"/>
              <a:cs typeface="Calibri" panose="020F0502020204030204" pitchFamily="34" charset="0"/>
            </a:rPr>
            <a:t> και </a:t>
          </a:r>
          <a:r>
            <a:rPr lang="en-US" sz="2000" b="1" kern="1200" noProof="0" dirty="0" err="1">
              <a:solidFill>
                <a:sysClr val="window" lastClr="FFFFFF"/>
              </a:solidFill>
              <a:latin typeface="Arial Nova Cond" panose="020B0604020202020204" charset="0"/>
              <a:ea typeface="+mn-ea"/>
              <a:cs typeface="Calibri" panose="020F0502020204030204" pitchFamily="34" charset="0"/>
            </a:rPr>
            <a:t>εργ</a:t>
          </a:r>
          <a:r>
            <a:rPr lang="en-US" sz="2000" b="1" kern="1200" noProof="0" dirty="0">
              <a:solidFill>
                <a:sysClr val="window" lastClr="FFFFFF"/>
              </a:solidFill>
              <a:latin typeface="Arial Nova Cond" panose="020B0604020202020204" charset="0"/>
              <a:ea typeface="+mn-ea"/>
              <a:cs typeface="Calibri" panose="020F0502020204030204" pitchFamily="34" charset="0"/>
            </a:rPr>
            <a:t>αλεία στην πρόληψη</a:t>
          </a:r>
          <a:endParaRPr lang="en-GB" sz="2000" b="1" kern="1200" noProof="0" dirty="0">
            <a:solidFill>
              <a:sysClr val="window" lastClr="FFFFFF"/>
            </a:solidFill>
            <a:latin typeface="Arial Nova Cond" panose="020B0604020202020204" charset="0"/>
            <a:ea typeface="+mn-ea"/>
            <a:cs typeface="Calibri" panose="020F0502020204030204" pitchFamily="34" charset="0"/>
          </a:endParaRPr>
        </a:p>
      </dsp:txBody>
      <dsp:txXfrm>
        <a:off x="5335907" y="1461"/>
        <a:ext cx="2022854" cy="1213712"/>
      </dsp:txXfrm>
    </dsp:sp>
    <dsp:sp modelId="{21414A43-8AE3-4444-9A0E-76636D975162}">
      <dsp:nvSpPr>
        <dsp:cNvPr id="0" name=""/>
        <dsp:cNvSpPr/>
      </dsp:nvSpPr>
      <dsp:spPr>
        <a:xfrm>
          <a:off x="885627" y="1417459"/>
          <a:ext cx="2022854" cy="1213712"/>
        </a:xfrm>
        <a:prstGeom prst="rect">
          <a:avLst/>
        </a:prstGeom>
        <a:solidFill>
          <a:srgbClr val="034EA2">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err="1">
              <a:solidFill>
                <a:sysClr val="window" lastClr="FFFFFF"/>
              </a:solidFill>
              <a:latin typeface="Arial Nova Cond" panose="020B0604020202020204" charset="0"/>
              <a:ea typeface="+mn-ea"/>
              <a:cs typeface="Calibri" panose="020F0502020204030204" pitchFamily="34" charset="0"/>
            </a:rPr>
            <a:t>Πρόληψη</a:t>
          </a:r>
          <a:r>
            <a:rPr lang="en-GB" sz="2000" b="1" kern="1200" noProof="0" dirty="0">
              <a:solidFill>
                <a:sysClr val="window" lastClr="FFFFFF"/>
              </a:solidFill>
              <a:latin typeface="Arial Nova Cond" panose="020B0604020202020204" charset="0"/>
              <a:ea typeface="+mn-ea"/>
              <a:cs typeface="Calibri" panose="020F0502020204030204" pitchFamily="34" charset="0"/>
            </a:rPr>
            <a:t> </a:t>
          </a:r>
          <a:r>
            <a:rPr lang="en-GB" sz="2000" b="1" kern="1200" noProof="0" dirty="0" err="1">
              <a:solidFill>
                <a:sysClr val="window" lastClr="FFFFFF"/>
              </a:solidFill>
              <a:latin typeface="Arial Nova Cond" panose="020B0604020202020204" charset="0"/>
              <a:ea typeface="+mn-ea"/>
              <a:cs typeface="Calibri" panose="020F0502020204030204" pitchFamily="34" charset="0"/>
            </a:rPr>
            <a:t>στη</a:t>
          </a:r>
          <a:r>
            <a:rPr lang="en-GB" sz="2000" b="1" kern="1200" noProof="0" dirty="0">
              <a:solidFill>
                <a:sysClr val="window" lastClr="FFFFFF"/>
              </a:solidFill>
              <a:latin typeface="Arial Nova Cond" panose="020B0604020202020204" charset="0"/>
              <a:ea typeface="+mn-ea"/>
              <a:cs typeface="Calibri" panose="020F0502020204030204" pitchFamily="34" charset="0"/>
            </a:rPr>
            <a:t> </a:t>
          </a:r>
          <a:r>
            <a:rPr lang="en-GB" sz="2000" b="1" kern="1200" noProof="0" dirty="0" err="1">
              <a:solidFill>
                <a:sysClr val="window" lastClr="FFFFFF"/>
              </a:solidFill>
              <a:latin typeface="Arial Nova Cond" panose="020B0604020202020204" charset="0"/>
              <a:ea typeface="+mn-ea"/>
              <a:cs typeface="Calibri" panose="020F0502020204030204" pitchFamily="34" charset="0"/>
            </a:rPr>
            <a:t>σχολική</a:t>
          </a:r>
          <a:r>
            <a:rPr lang="en-GB" sz="2000" b="1" kern="1200" noProof="0" dirty="0">
              <a:solidFill>
                <a:sysClr val="window" lastClr="FFFFFF"/>
              </a:solidFill>
              <a:latin typeface="Arial Nova Cond" panose="020B0604020202020204" charset="0"/>
              <a:ea typeface="+mn-ea"/>
              <a:cs typeface="Calibri" panose="020F0502020204030204" pitchFamily="34" charset="0"/>
            </a:rPr>
            <a:t> </a:t>
          </a:r>
          <a:r>
            <a:rPr lang="en-GB" sz="2000" b="1" kern="1200" noProof="0" dirty="0" err="1">
              <a:solidFill>
                <a:sysClr val="window" lastClr="FFFFFF"/>
              </a:solidFill>
              <a:latin typeface="Arial Nova Cond" panose="020B0604020202020204" charset="0"/>
              <a:ea typeface="+mn-ea"/>
              <a:cs typeface="Calibri" panose="020F0502020204030204" pitchFamily="34" charset="0"/>
            </a:rPr>
            <a:t>κοινότητ</a:t>
          </a:r>
          <a:r>
            <a:rPr lang="en-GB" sz="2000" b="1" kern="1200" noProof="0" dirty="0">
              <a:solidFill>
                <a:sysClr val="window" lastClr="FFFFFF"/>
              </a:solidFill>
              <a:latin typeface="Arial Nova Cond" panose="020B0604020202020204" charset="0"/>
              <a:ea typeface="+mn-ea"/>
              <a:cs typeface="Calibri" panose="020F0502020204030204" pitchFamily="34" charset="0"/>
            </a:rPr>
            <a:t>α</a:t>
          </a:r>
        </a:p>
      </dsp:txBody>
      <dsp:txXfrm>
        <a:off x="885627" y="1417459"/>
        <a:ext cx="2022854" cy="1213712"/>
      </dsp:txXfrm>
    </dsp:sp>
    <dsp:sp modelId="{7B5A44E3-68F2-421A-AF4C-8D79E3CF979D}">
      <dsp:nvSpPr>
        <dsp:cNvPr id="0" name=""/>
        <dsp:cNvSpPr/>
      </dsp:nvSpPr>
      <dsp:spPr>
        <a:xfrm>
          <a:off x="3110767" y="1417459"/>
          <a:ext cx="2022854" cy="1213712"/>
        </a:xfrm>
        <a:prstGeom prst="rect">
          <a:avLst/>
        </a:prstGeom>
        <a:solidFill>
          <a:srgbClr val="023B7A"/>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err="1">
              <a:solidFill>
                <a:sysClr val="window" lastClr="FFFFFF"/>
              </a:solidFill>
              <a:latin typeface="Arial Nova Cond" panose="020B0604020202020204" charset="0"/>
              <a:ea typeface="+mn-ea"/>
              <a:cs typeface="Calibri" panose="020F0502020204030204" pitchFamily="34" charset="0"/>
            </a:rPr>
            <a:t>Πρόληψη</a:t>
          </a:r>
          <a:r>
            <a:rPr lang="en-GB" sz="2000" b="1" kern="1200" noProof="0" dirty="0">
              <a:solidFill>
                <a:sysClr val="window" lastClr="FFFFFF"/>
              </a:solidFill>
              <a:latin typeface="Arial Nova Cond" panose="020B0604020202020204" charset="0"/>
              <a:ea typeface="+mn-ea"/>
              <a:cs typeface="Calibri" panose="020F0502020204030204" pitchFamily="34" charset="0"/>
            </a:rPr>
            <a:t> </a:t>
          </a:r>
          <a:r>
            <a:rPr lang="en-GB" sz="2000" b="1" kern="1200" noProof="0" dirty="0" err="1">
              <a:solidFill>
                <a:sysClr val="window" lastClr="FFFFFF"/>
              </a:solidFill>
              <a:latin typeface="Arial Nova Cond" panose="020B0604020202020204" charset="0"/>
              <a:ea typeface="+mn-ea"/>
              <a:cs typeface="Calibri" panose="020F0502020204030204" pitchFamily="34" charset="0"/>
            </a:rPr>
            <a:t>στην</a:t>
          </a:r>
          <a:r>
            <a:rPr lang="en-GB" sz="2000" b="1" kern="1200" noProof="0" dirty="0">
              <a:solidFill>
                <a:sysClr val="window" lastClr="FFFFFF"/>
              </a:solidFill>
              <a:latin typeface="Arial Nova Cond" panose="020B0604020202020204" charset="0"/>
              <a:ea typeface="+mn-ea"/>
              <a:cs typeface="Calibri" panose="020F0502020204030204" pitchFamily="34" charset="0"/>
            </a:rPr>
            <a:t> </a:t>
          </a:r>
          <a:r>
            <a:rPr lang="en-GB" sz="2000" b="1" kern="1200" noProof="0" dirty="0" err="1">
              <a:solidFill>
                <a:sysClr val="window" lastClr="FFFFFF"/>
              </a:solidFill>
              <a:latin typeface="Arial Nova Cond" panose="020B0604020202020204" charset="0"/>
              <a:ea typeface="+mn-ea"/>
              <a:cs typeface="Calibri" panose="020F0502020204030204" pitchFamily="34" charset="0"/>
            </a:rPr>
            <a:t>οικογένει</a:t>
          </a:r>
          <a:r>
            <a:rPr lang="en-GB" sz="2000" b="1" kern="1200" noProof="0" dirty="0">
              <a:solidFill>
                <a:sysClr val="window" lastClr="FFFFFF"/>
              </a:solidFill>
              <a:latin typeface="Arial Nova Cond" panose="020B0604020202020204" charset="0"/>
              <a:ea typeface="+mn-ea"/>
              <a:cs typeface="Calibri" panose="020F0502020204030204" pitchFamily="34" charset="0"/>
            </a:rPr>
            <a:t>α</a:t>
          </a:r>
        </a:p>
      </dsp:txBody>
      <dsp:txXfrm>
        <a:off x="3110767" y="1417459"/>
        <a:ext cx="2022854" cy="1213712"/>
      </dsp:txXfrm>
    </dsp:sp>
    <dsp:sp modelId="{F2F5561A-5661-489D-B331-992AA597FE4D}">
      <dsp:nvSpPr>
        <dsp:cNvPr id="0" name=""/>
        <dsp:cNvSpPr/>
      </dsp:nvSpPr>
      <dsp:spPr>
        <a:xfrm>
          <a:off x="5335907" y="1417459"/>
          <a:ext cx="2022854" cy="1213712"/>
        </a:xfrm>
        <a:prstGeom prst="rect">
          <a:avLst/>
        </a:prstGeom>
        <a:solidFill>
          <a:srgbClr val="023B7A"/>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err="1">
              <a:solidFill>
                <a:sysClr val="window" lastClr="FFFFFF"/>
              </a:solidFill>
              <a:latin typeface="Arial Nova Cond" panose="020B0604020202020204" charset="0"/>
              <a:ea typeface="+mn-ea"/>
              <a:cs typeface="Calibri" panose="020F0502020204030204" pitchFamily="34" charset="0"/>
            </a:rPr>
            <a:t>Πρόληψη</a:t>
          </a:r>
          <a:r>
            <a:rPr lang="en-GB" sz="2000" b="1" kern="1200" noProof="0" dirty="0">
              <a:solidFill>
                <a:sysClr val="window" lastClr="FFFFFF"/>
              </a:solidFill>
              <a:latin typeface="Arial Nova Cond" panose="020B0604020202020204" charset="0"/>
              <a:ea typeface="+mn-ea"/>
              <a:cs typeface="Calibri" panose="020F0502020204030204" pitchFamily="34" charset="0"/>
            </a:rPr>
            <a:t> </a:t>
          </a:r>
          <a:r>
            <a:rPr lang="en-GB" sz="2000" b="1" kern="1200" noProof="0" dirty="0" err="1">
              <a:solidFill>
                <a:sysClr val="window" lastClr="FFFFFF"/>
              </a:solidFill>
              <a:latin typeface="Arial Nova Cond" panose="020B0604020202020204" charset="0"/>
              <a:ea typeface="+mn-ea"/>
              <a:cs typeface="Calibri" panose="020F0502020204030204" pitchFamily="34" charset="0"/>
            </a:rPr>
            <a:t>σε</a:t>
          </a:r>
          <a:r>
            <a:rPr lang="en-GB" sz="2000" b="1" kern="1200" noProof="0" dirty="0">
              <a:solidFill>
                <a:sysClr val="window" lastClr="FFFFFF"/>
              </a:solidFill>
              <a:latin typeface="Arial Nova Cond" panose="020B0604020202020204" charset="0"/>
              <a:ea typeface="+mn-ea"/>
              <a:cs typeface="Calibri" panose="020F0502020204030204" pitchFamily="34" charset="0"/>
            </a:rPr>
            <a:t> </a:t>
          </a:r>
          <a:r>
            <a:rPr lang="en-GB" sz="2000" b="1" kern="1200" noProof="0" dirty="0" err="1">
              <a:solidFill>
                <a:sysClr val="window" lastClr="FFFFFF"/>
              </a:solidFill>
              <a:latin typeface="Arial Nova Cond" panose="020B0604020202020204" charset="0"/>
              <a:ea typeface="+mn-ea"/>
              <a:cs typeface="Calibri" panose="020F0502020204030204" pitchFamily="34" charset="0"/>
            </a:rPr>
            <a:t>εργ</a:t>
          </a:r>
          <a:r>
            <a:rPr lang="en-GB" sz="2000" b="1" kern="1200" noProof="0" dirty="0">
              <a:solidFill>
                <a:sysClr val="window" lastClr="FFFFFF"/>
              </a:solidFill>
              <a:latin typeface="Arial Nova Cond" panose="020B0604020202020204" charset="0"/>
              <a:ea typeface="+mn-ea"/>
              <a:cs typeface="Calibri" panose="020F0502020204030204" pitchFamily="34" charset="0"/>
            </a:rPr>
            <a:t>ασιακούς χώρους</a:t>
          </a:r>
        </a:p>
      </dsp:txBody>
      <dsp:txXfrm>
        <a:off x="5335907" y="1417459"/>
        <a:ext cx="2022854" cy="1213712"/>
      </dsp:txXfrm>
    </dsp:sp>
    <dsp:sp modelId="{E85FE40E-8AC0-4EDF-8036-2B1B9356705A}">
      <dsp:nvSpPr>
        <dsp:cNvPr id="0" name=""/>
        <dsp:cNvSpPr/>
      </dsp:nvSpPr>
      <dsp:spPr>
        <a:xfrm>
          <a:off x="885627" y="2833457"/>
          <a:ext cx="2022854" cy="1213712"/>
        </a:xfrm>
        <a:prstGeom prst="rect">
          <a:avLst/>
        </a:prstGeom>
        <a:solidFill>
          <a:srgbClr val="00B0F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err="1">
              <a:solidFill>
                <a:sysClr val="window" lastClr="FFFFFF"/>
              </a:solidFill>
              <a:latin typeface="Arial Nova Cond" panose="020B0604020202020204" charset="0"/>
              <a:ea typeface="+mn-ea"/>
              <a:cs typeface="Calibri" panose="020F0502020204030204" pitchFamily="34" charset="0"/>
            </a:rPr>
            <a:t>Πρόληψη</a:t>
          </a:r>
          <a:r>
            <a:rPr lang="en-GB" sz="2000" b="1" kern="1200" noProof="0" dirty="0">
              <a:solidFill>
                <a:sysClr val="window" lastClr="FFFFFF"/>
              </a:solidFill>
              <a:latin typeface="Arial Nova Cond" panose="020B0604020202020204" charset="0"/>
              <a:ea typeface="+mn-ea"/>
              <a:cs typeface="Calibri" panose="020F0502020204030204" pitchFamily="34" charset="0"/>
            </a:rPr>
            <a:t> </a:t>
          </a:r>
          <a:r>
            <a:rPr lang="en-GB" sz="2000" b="1" kern="1200" noProof="0" dirty="0" err="1">
              <a:solidFill>
                <a:sysClr val="window" lastClr="FFFFFF"/>
              </a:solidFill>
              <a:latin typeface="Arial Nova Cond" panose="020B0604020202020204" charset="0"/>
              <a:ea typeface="+mn-ea"/>
              <a:cs typeface="Calibri" panose="020F0502020204030204" pitchFamily="34" charset="0"/>
            </a:rPr>
            <a:t>στην</a:t>
          </a:r>
          <a:r>
            <a:rPr lang="en-GB" sz="2000" b="1" kern="1200" noProof="0" dirty="0">
              <a:solidFill>
                <a:sysClr val="window" lastClr="FFFFFF"/>
              </a:solidFill>
              <a:latin typeface="Arial Nova Cond" panose="020B0604020202020204" charset="0"/>
              <a:ea typeface="+mn-ea"/>
              <a:cs typeface="Calibri" panose="020F0502020204030204" pitchFamily="34" charset="0"/>
            </a:rPr>
            <a:t> </a:t>
          </a:r>
          <a:r>
            <a:rPr lang="en-GB" sz="2000" b="1" kern="1200" noProof="0" dirty="0" err="1">
              <a:solidFill>
                <a:sysClr val="window" lastClr="FFFFFF"/>
              </a:solidFill>
              <a:latin typeface="Arial Nova Cond" panose="020B0604020202020204" charset="0"/>
              <a:ea typeface="+mn-ea"/>
              <a:cs typeface="Calibri" panose="020F0502020204030204" pitchFamily="34" charset="0"/>
            </a:rPr>
            <a:t>κοινότητ</a:t>
          </a:r>
          <a:r>
            <a:rPr lang="en-GB" sz="2000" b="1" kern="1200" noProof="0" dirty="0">
              <a:solidFill>
                <a:sysClr val="window" lastClr="FFFFFF"/>
              </a:solidFill>
              <a:latin typeface="Arial Nova Cond" panose="020B0604020202020204" charset="0"/>
              <a:ea typeface="+mn-ea"/>
              <a:cs typeface="Calibri" panose="020F0502020204030204" pitchFamily="34" charset="0"/>
            </a:rPr>
            <a:t>α</a:t>
          </a:r>
        </a:p>
      </dsp:txBody>
      <dsp:txXfrm>
        <a:off x="885627" y="2833457"/>
        <a:ext cx="2022854" cy="1213712"/>
      </dsp:txXfrm>
    </dsp:sp>
    <dsp:sp modelId="{E84C57EA-D87E-445D-AB24-9FEDC93FD947}">
      <dsp:nvSpPr>
        <dsp:cNvPr id="0" name=""/>
        <dsp:cNvSpPr/>
      </dsp:nvSpPr>
      <dsp:spPr>
        <a:xfrm>
          <a:off x="3110767" y="2833457"/>
          <a:ext cx="2022854" cy="1213712"/>
        </a:xfrm>
        <a:prstGeom prst="rect">
          <a:avLst/>
        </a:prstGeom>
        <a:solidFill>
          <a:srgbClr val="00B0F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err="1">
              <a:solidFill>
                <a:sysClr val="window" lastClr="FFFFFF"/>
              </a:solidFill>
              <a:latin typeface="Arial Nova Cond" panose="020B0604020202020204" charset="0"/>
              <a:ea typeface="+mn-ea"/>
              <a:cs typeface="Calibri" panose="020F0502020204030204" pitchFamily="34" charset="0"/>
            </a:rPr>
            <a:t>Περι</a:t>
          </a:r>
          <a:r>
            <a:rPr lang="en-GB" sz="2000" b="1" kern="1200" noProof="0" dirty="0">
              <a:solidFill>
                <a:sysClr val="window" lastClr="FFFFFF"/>
              </a:solidFill>
              <a:latin typeface="Arial Nova Cond" panose="020B0604020202020204" charset="0"/>
              <a:ea typeface="+mn-ea"/>
              <a:cs typeface="Calibri" panose="020F0502020204030204" pitchFamily="34" charset="0"/>
            </a:rPr>
            <a:t>βαλλοντική πρόληψη</a:t>
          </a:r>
        </a:p>
      </dsp:txBody>
      <dsp:txXfrm>
        <a:off x="3110767" y="2833457"/>
        <a:ext cx="2022854" cy="1213712"/>
      </dsp:txXfrm>
    </dsp:sp>
    <dsp:sp modelId="{2C961ED5-0292-45C5-A95A-1D813B752344}">
      <dsp:nvSpPr>
        <dsp:cNvPr id="0" name=""/>
        <dsp:cNvSpPr/>
      </dsp:nvSpPr>
      <dsp:spPr>
        <a:xfrm>
          <a:off x="5335907" y="2833457"/>
          <a:ext cx="2022854" cy="1213712"/>
        </a:xfrm>
        <a:prstGeom prst="rect">
          <a:avLst/>
        </a:prstGeom>
        <a:solidFill>
          <a:srgbClr val="00B0F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solidFill>
                <a:sysClr val="window" lastClr="FFFFFF"/>
              </a:solidFill>
              <a:latin typeface="Arial Nova Cond" panose="020B0604020202020204" charset="0"/>
              <a:ea typeface="+mn-ea"/>
              <a:cs typeface="Calibri" panose="020F0502020204030204" pitchFamily="34" charset="0"/>
            </a:rPr>
            <a:t>ΜΜΕ </a:t>
          </a:r>
          <a:r>
            <a:rPr lang="en-GB" sz="2000" b="1" kern="1200" noProof="0" dirty="0" err="1">
              <a:solidFill>
                <a:sysClr val="window" lastClr="FFFFFF"/>
              </a:solidFill>
              <a:latin typeface="Arial Nova Cond" panose="020B0604020202020204" charset="0"/>
              <a:ea typeface="+mn-ea"/>
              <a:cs typeface="Calibri" panose="020F0502020204030204" pitchFamily="34" charset="0"/>
            </a:rPr>
            <a:t>στην</a:t>
          </a:r>
          <a:r>
            <a:rPr lang="en-GB" sz="2000" b="1" kern="1200" noProof="0" dirty="0">
              <a:solidFill>
                <a:sysClr val="window" lastClr="FFFFFF"/>
              </a:solidFill>
              <a:latin typeface="Arial Nova Cond" panose="020B0604020202020204" charset="0"/>
              <a:ea typeface="+mn-ea"/>
              <a:cs typeface="Calibri" panose="020F0502020204030204" pitchFamily="34" charset="0"/>
            </a:rPr>
            <a:t> π</a:t>
          </a:r>
          <a:r>
            <a:rPr lang="en-GB" sz="2000" b="1" kern="1200" noProof="0" dirty="0" err="1">
              <a:solidFill>
                <a:sysClr val="window" lastClr="FFFFFF"/>
              </a:solidFill>
              <a:latin typeface="Arial Nova Cond" panose="020B0604020202020204" charset="0"/>
              <a:ea typeface="+mn-ea"/>
              <a:cs typeface="Calibri" panose="020F0502020204030204" pitchFamily="34" charset="0"/>
            </a:rPr>
            <a:t>ρόληψη</a:t>
          </a:r>
          <a:endParaRPr lang="en-GB" sz="2000" b="1" kern="1200" noProof="0" dirty="0">
            <a:solidFill>
              <a:sysClr val="window" lastClr="FFFFFF"/>
            </a:solidFill>
            <a:latin typeface="Arial Nova Cond" panose="020B0604020202020204" charset="0"/>
            <a:ea typeface="+mn-ea"/>
            <a:cs typeface="Calibri" panose="020F0502020204030204" pitchFamily="34" charset="0"/>
          </a:endParaRPr>
        </a:p>
      </dsp:txBody>
      <dsp:txXfrm>
        <a:off x="5335907" y="2833457"/>
        <a:ext cx="2022854" cy="1213712"/>
      </dsp:txXfrm>
    </dsp:sp>
    <dsp:sp modelId="{16B3D352-B4D0-4182-953E-7112D1214350}">
      <dsp:nvSpPr>
        <dsp:cNvPr id="0" name=""/>
        <dsp:cNvSpPr/>
      </dsp:nvSpPr>
      <dsp:spPr>
        <a:xfrm>
          <a:off x="1998197" y="4249455"/>
          <a:ext cx="2022854" cy="1213712"/>
        </a:xfrm>
        <a:prstGeom prst="rect">
          <a:avLst/>
        </a:prstGeom>
        <a:solidFill>
          <a:srgbClr val="944B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noProof="0">
              <a:solidFill>
                <a:sysClr val="window" lastClr="FFFFFF"/>
              </a:solidFill>
              <a:latin typeface="Arial Nova Cond" panose="020B0604020202020204" charset="0"/>
              <a:ea typeface="+mn-ea"/>
              <a:cs typeface="Calibri" panose="020F0502020204030204" pitchFamily="34" charset="0"/>
            </a:rPr>
            <a:t>Συνηγορία για επιστημονικά τεκμηριωμένη πρόληψη</a:t>
          </a:r>
          <a:endParaRPr lang="en-GB" sz="2000" b="1" kern="1200" noProof="0" dirty="0">
            <a:solidFill>
              <a:sysClr val="window" lastClr="FFFFFF"/>
            </a:solidFill>
            <a:latin typeface="Arial Nova Cond" panose="020B0604020202020204" charset="0"/>
            <a:ea typeface="+mn-ea"/>
            <a:cs typeface="Calibri" panose="020F0502020204030204" pitchFamily="34" charset="0"/>
          </a:endParaRPr>
        </a:p>
      </dsp:txBody>
      <dsp:txXfrm>
        <a:off x="1998197" y="4249455"/>
        <a:ext cx="2022854" cy="1213712"/>
      </dsp:txXfrm>
    </dsp:sp>
    <dsp:sp modelId="{15D6FF05-CF67-459C-BA67-D3788F7A7E01}">
      <dsp:nvSpPr>
        <dsp:cNvPr id="0" name=""/>
        <dsp:cNvSpPr/>
      </dsp:nvSpPr>
      <dsp:spPr>
        <a:xfrm>
          <a:off x="4223337" y="4249455"/>
          <a:ext cx="2022854" cy="1213712"/>
        </a:xfrm>
        <a:prstGeom prst="rect">
          <a:avLst/>
        </a:prstGeom>
        <a:solidFill>
          <a:srgbClr val="944BF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noProof="0" dirty="0">
              <a:solidFill>
                <a:sysClr val="window" lastClr="FFFFFF"/>
              </a:solidFill>
              <a:latin typeface="Arial Nova Cond" panose="020B0604020202020204" charset="0"/>
              <a:ea typeface="+mn-ea"/>
              <a:cs typeface="Calibri" panose="020F0502020204030204" pitchFamily="34" charset="0"/>
            </a:rPr>
            <a:t>Α</a:t>
          </a:r>
          <a:r>
            <a:rPr lang="en-GB" sz="2000" b="1" kern="1200" noProof="0" dirty="0" err="1">
              <a:solidFill>
                <a:sysClr val="window" lastClr="FFFFFF"/>
              </a:solidFill>
              <a:latin typeface="Arial Nova Cond" panose="020B0604020202020204" charset="0"/>
              <a:ea typeface="+mn-ea"/>
              <a:cs typeface="Calibri" panose="020F0502020204030204" pitchFamily="34" charset="0"/>
            </a:rPr>
            <a:t>ξιολόγηση</a:t>
          </a:r>
          <a:r>
            <a:rPr lang="en-GB" sz="2000" b="1" kern="1200" noProof="0" dirty="0">
              <a:solidFill>
                <a:sysClr val="window" lastClr="FFFFFF"/>
              </a:solidFill>
              <a:latin typeface="Arial Nova Cond" panose="020B0604020202020204" charset="0"/>
              <a:ea typeface="+mn-ea"/>
              <a:cs typeface="Calibri" panose="020F0502020204030204" pitchFamily="34" charset="0"/>
            </a:rPr>
            <a:t> </a:t>
          </a:r>
          <a:r>
            <a:rPr lang="en-GB" sz="2000" b="1" kern="1200" noProof="0" dirty="0" err="1">
              <a:solidFill>
                <a:sysClr val="window" lastClr="FFFFFF"/>
              </a:solidFill>
              <a:latin typeface="Arial Nova Cond" panose="020B0604020202020204" charset="0"/>
              <a:ea typeface="+mn-ea"/>
              <a:cs typeface="Calibri" panose="020F0502020204030204" pitchFamily="34" charset="0"/>
            </a:rPr>
            <a:t>στην</a:t>
          </a:r>
          <a:r>
            <a:rPr lang="en-GB" sz="2000" b="1" kern="1200" noProof="0" dirty="0">
              <a:solidFill>
                <a:sysClr val="window" lastClr="FFFFFF"/>
              </a:solidFill>
              <a:latin typeface="Arial Nova Cond" panose="020B0604020202020204" charset="0"/>
              <a:ea typeface="+mn-ea"/>
              <a:cs typeface="Calibri" panose="020F0502020204030204" pitchFamily="34" charset="0"/>
            </a:rPr>
            <a:t> π</a:t>
          </a:r>
          <a:r>
            <a:rPr lang="en-GB" sz="2000" b="1" kern="1200" noProof="0" dirty="0" err="1">
              <a:solidFill>
                <a:sysClr val="window" lastClr="FFFFFF"/>
              </a:solidFill>
              <a:latin typeface="Arial Nova Cond" panose="020B0604020202020204" charset="0"/>
              <a:ea typeface="+mn-ea"/>
              <a:cs typeface="Calibri" panose="020F0502020204030204" pitchFamily="34" charset="0"/>
            </a:rPr>
            <a:t>ρόληψη</a:t>
          </a:r>
          <a:endParaRPr lang="en-GB" sz="2000" b="1" kern="1200" noProof="0" dirty="0">
            <a:solidFill>
              <a:sysClr val="window" lastClr="FFFFFF"/>
            </a:solidFill>
            <a:latin typeface="Arial Nova Cond" panose="020B0604020202020204" charset="0"/>
            <a:ea typeface="+mn-ea"/>
            <a:cs typeface="Calibri" panose="020F0502020204030204" pitchFamily="34" charset="0"/>
          </a:endParaRPr>
        </a:p>
      </dsp:txBody>
      <dsp:txXfrm>
        <a:off x="4223337" y="4249455"/>
        <a:ext cx="2022854" cy="1213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50293-F77B-434C-AE2D-1BFF5A144903}">
      <dsp:nvSpPr>
        <dsp:cNvPr id="0" name=""/>
        <dsp:cNvSpPr/>
      </dsp:nvSpPr>
      <dsp:spPr>
        <a:xfrm>
          <a:off x="483679" y="1818"/>
          <a:ext cx="3808156" cy="2284893"/>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Ευρωπαϊκές Προδιαγραφές Ποιότητας στην Πρόληψη</a:t>
          </a:r>
          <a:endPar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a:t>
          </a:r>
          <a:r>
            <a:rPr kumimoji="0" lang="el-GR"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ΕυΠρο</a:t>
          </a:r>
          <a:r>
            <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a:t>
          </a:r>
        </a:p>
      </dsp:txBody>
      <dsp:txXfrm>
        <a:off x="483679" y="1818"/>
        <a:ext cx="3808156" cy="2284893"/>
      </dsp:txXfrm>
    </dsp:sp>
    <dsp:sp modelId="{D35792F1-871F-4E5C-B91F-B0BE975FCD74}">
      <dsp:nvSpPr>
        <dsp:cNvPr id="0" name=""/>
        <dsp:cNvSpPr/>
      </dsp:nvSpPr>
      <dsp:spPr>
        <a:xfrm>
          <a:off x="4696681" y="0"/>
          <a:ext cx="3808156" cy="2284893"/>
        </a:xfrm>
        <a:prstGeom prst="rect">
          <a:avLst/>
        </a:prstGeom>
        <a:solidFill>
          <a:srgbClr val="7AC6D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Διεθνείς Προδιαγραφές για την Πρόληψη της Χρήσης Ουσιών</a:t>
          </a:r>
          <a:endPar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(United Nations Office on Drugs and Crime UNODC)</a:t>
          </a:r>
        </a:p>
      </dsp:txBody>
      <dsp:txXfrm>
        <a:off x="4696681" y="0"/>
        <a:ext cx="3808156" cy="2284893"/>
      </dsp:txXfrm>
    </dsp:sp>
    <dsp:sp modelId="{F52EE047-F09F-4578-98E7-4928AD185BDF}">
      <dsp:nvSpPr>
        <dsp:cNvPr id="0" name=""/>
        <dsp:cNvSpPr/>
      </dsp:nvSpPr>
      <dsp:spPr>
        <a:xfrm>
          <a:off x="483679" y="2667528"/>
          <a:ext cx="3808156" cy="2284893"/>
        </a:xfrm>
        <a:prstGeom prst="rect">
          <a:avLst/>
        </a:prstGeom>
        <a:solidFill>
          <a:srgbClr val="7AC6D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Ευρωπαϊκό Κέντρο Παρακολούθησης Ναρκωτικών και Τοξικομανίας</a:t>
          </a:r>
          <a:br>
            <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br>
          <a:r>
            <a:rPr kumimoji="0" lang="en-GB" sz="2400" b="0" i="0" u="none" strike="noStrike" kern="1200" cap="none" spc="0" normalizeH="0" baseline="0" noProof="0" dirty="0">
              <a:ln>
                <a:noFill/>
              </a:ln>
              <a:solidFill>
                <a:schemeClr val="bg1"/>
              </a:solidFill>
              <a:effectLst/>
              <a:uLnTx/>
              <a:uFillTx/>
              <a:latin typeface="Arial Nova Cond" panose="020B0506020202020204" pitchFamily="34" charset="0"/>
              <a:ea typeface="Arial"/>
              <a:cs typeface="Calibri" panose="020F0502020204030204" pitchFamily="34" charset="0"/>
            </a:rPr>
            <a:t>(EMCDDA)</a:t>
          </a:r>
        </a:p>
      </dsp:txBody>
      <dsp:txXfrm>
        <a:off x="483679" y="2667528"/>
        <a:ext cx="3808156" cy="2284893"/>
      </dsp:txXfrm>
    </dsp:sp>
    <dsp:sp modelId="{D768C9C2-D016-4FEC-8861-1ADC962DD27D}">
      <dsp:nvSpPr>
        <dsp:cNvPr id="0" name=""/>
        <dsp:cNvSpPr/>
      </dsp:nvSpPr>
      <dsp:spPr>
        <a:xfrm>
          <a:off x="4632590" y="2667528"/>
          <a:ext cx="3808156" cy="2284893"/>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noProof="0" dirty="0">
            <a:latin typeface="Calibri" panose="020F0502020204030204" pitchFamily="34" charset="0"/>
            <a:cs typeface="Calibri" panose="020F0502020204030204" pitchFamily="34" charset="0"/>
          </a:endParaRPr>
        </a:p>
      </dsp:txBody>
      <dsp:txXfrm>
        <a:off x="4632590" y="2667528"/>
        <a:ext cx="3808156" cy="22848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8T09:24:12.708"/>
    </inkml:context>
    <inkml:brush xml:id="br0">
      <inkml:brushProperty name="width" value="0.05" units="cm"/>
      <inkml:brushProperty name="height" value="0.05" units="cm"/>
      <inkml:brushProperty name="color" value="#E71224"/>
    </inkml:brush>
  </inkml:definitions>
  <inkml:trace contextRef="#ctx0" brushRef="#br0">529 22 24575,'0'-1'0,"0"0"0,-1-1 0,1 1 0,-1 0 0,1 0 0,-1 0 0,0 0 0,1 0 0,-1 0 0,0 0 0,0 0 0,1 0 0,-1 1 0,0-1 0,0 0 0,0 0 0,0 1 0,0-1 0,0 0 0,0 1 0,-1-1 0,1 1 0,0 0 0,0-1 0,0 1 0,0 0 0,-1 0 0,1-1 0,0 1 0,0 0 0,0 0 0,-1 0 0,-1 1 0,-48 2 0,45-2 0,-10 1 0,0 2 0,0 0 0,0 0 0,0 2 0,1 0 0,-1 1 0,-24 15 0,13-5 0,1 2 0,1 1 0,-25 24 0,33-24 0,0 1 0,1 0 0,1 1 0,1 1 0,1 0 0,1 1 0,2 0 0,-10 29 0,13-24 0,1 0 0,1 0 0,1 0 0,2 1 0,0 0 0,6 54 0,-1-9 0,-4-67 0,1 0 0,0 0 0,1 0 0,-1 0 0,2 0 0,-1-1 0,1 1 0,0 0 0,1-1 0,0 1 0,0-1 0,1 0 0,-1 0 0,1 0 0,1 0 0,0-1 0,0 0 0,0 0 0,0 0 0,1 0 0,0-1 0,0 0 0,1 0 0,-1-1 0,12 6 0,66 33 0,-55-31 0,-1 2 0,-1 2 0,0 0 0,27 23 0,-50-35 0,2 0 0,-1-1 0,0 1 0,1-1 0,-1 0 0,1-1 0,0 1 0,0-1 0,0 0 0,1-1 0,-1 1 0,0-1 0,0 0 0,1-1 0,-1 0 0,1 0 0,-1 0 0,0 0 0,10-3 0,7-3 0,1-1 0,-1-1 0,40-20 0,-4 2 0,-11 8 0,77-42 0,-109 50 0,-1 0 0,1-1 0,-2 0 0,0-1 0,0-1 0,-1 0 0,0-1 0,11-17 0,-19 24 0,-1-1 0,0 1 0,0-1 0,-1 0 0,0 0 0,-1 0 0,0 0 0,0 0 0,0 0 0,-1-1 0,-1 1 0,0-14 0,-2-6 0,-1 1 0,-11-42 0,-2-17 0,-11-72 0,17 107 0,7 37 0,0-1 0,-1 1 0,-1 0 0,0 0 0,-1 0 0,0 1 0,-17-26 0,19 33 0,-1 1 0,0-1 0,0 1 0,0 0 0,-1 0 0,0 0 0,1 1 0,-2-1 0,1 2 0,0-1 0,-1 1 0,0 0 0,0 0 0,0 1 0,0-1 0,0 2 0,-13-3 0,-37 1-17,43 4-175,1-2-1,0 1 0,-1-2 1,1 0-1,0-1 1,-22-7-1,4-4-6633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2955290" cy="49593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63031" y="2"/>
            <a:ext cx="2955290" cy="49593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4775" y="742950"/>
            <a:ext cx="6610350" cy="3719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1991" y="4711384"/>
            <a:ext cx="5455920" cy="446341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sldNum" idx="12"/>
          </p:nvPr>
        </p:nvSpPr>
        <p:spPr>
          <a:xfrm>
            <a:off x="3863031" y="9421044"/>
            <a:ext cx="2955290" cy="49593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75993" y="5115452"/>
            <a:ext cx="5407929" cy="48462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ΒΥΡΩΝΑΣ</a:t>
            </a:r>
            <a:endParaRPr dirty="0"/>
          </a:p>
        </p:txBody>
      </p:sp>
      <p:sp>
        <p:nvSpPr>
          <p:cNvPr id="29" name="Google Shape;29;p1:notes"/>
          <p:cNvSpPr>
            <a:spLocks noGrp="1" noRot="1" noChangeAspect="1"/>
          </p:cNvSpPr>
          <p:nvPr>
            <p:ph type="sldImg" idx="2"/>
          </p:nvPr>
        </p:nvSpPr>
        <p:spPr>
          <a:xfrm>
            <a:off x="-206375" y="808038"/>
            <a:ext cx="7173913" cy="4035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429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512763" y="889000"/>
            <a:ext cx="7891463" cy="4440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6541" y="5624866"/>
            <a:ext cx="5492309" cy="5328824"/>
          </a:xfrm>
          <a:prstGeom prst="rect">
            <a:avLst/>
          </a:prstGeom>
          <a:noFill/>
          <a:ln>
            <a:noFill/>
          </a:ln>
        </p:spPr>
        <p:txBody>
          <a:bodyPr spcFirstLastPara="1" wrap="square" lIns="101631" tIns="50802" rIns="101631" bIns="50802" anchor="t" anchorCtr="0">
            <a:noAutofit/>
          </a:bodyPr>
          <a:lstStyle/>
          <a:p>
            <a:pPr marL="0" indent="0"/>
            <a:endParaRPr/>
          </a:p>
          <a:p>
            <a:pPr marL="0" indent="0"/>
            <a:endParaRPr/>
          </a:p>
          <a:p>
            <a:pPr marL="0" indent="0"/>
            <a:endParaRPr/>
          </a:p>
        </p:txBody>
      </p:sp>
      <p:sp>
        <p:nvSpPr>
          <p:cNvPr id="154" name="Google Shape;154;p13:notes"/>
          <p:cNvSpPr txBox="1">
            <a:spLocks noGrp="1"/>
          </p:cNvSpPr>
          <p:nvPr>
            <p:ph type="sldNum" idx="12"/>
          </p:nvPr>
        </p:nvSpPr>
        <p:spPr>
          <a:xfrm>
            <a:off x="3888800" y="11247683"/>
            <a:ext cx="2975001" cy="592091"/>
          </a:xfrm>
          <a:prstGeom prst="rect">
            <a:avLst/>
          </a:prstGeom>
          <a:noFill/>
          <a:ln>
            <a:noFill/>
          </a:ln>
        </p:spPr>
        <p:txBody>
          <a:bodyPr spcFirstLastPara="1" wrap="square" lIns="101631" tIns="50802" rIns="101631" bIns="50802"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t-EE"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4521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512763" y="889000"/>
            <a:ext cx="7891463" cy="4440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6541" y="5624866"/>
            <a:ext cx="5492309" cy="5328824"/>
          </a:xfrm>
          <a:prstGeom prst="rect">
            <a:avLst/>
          </a:prstGeom>
          <a:noFill/>
          <a:ln>
            <a:noFill/>
          </a:ln>
        </p:spPr>
        <p:txBody>
          <a:bodyPr spcFirstLastPara="1" wrap="square" lIns="101631" tIns="50802" rIns="101631" bIns="50802" anchor="t" anchorCtr="0">
            <a:noAutofit/>
          </a:bodyPr>
          <a:lstStyle/>
          <a:p>
            <a:pPr marL="216000" indent="-215640" eaLnBrk="1" fontAlgn="auto" hangingPunct="1">
              <a:spcBef>
                <a:spcPts val="0"/>
              </a:spcBef>
              <a:spcAft>
                <a:spcPts val="0"/>
              </a:spcAft>
              <a:defRPr/>
            </a:pPr>
            <a:r>
              <a:rPr lang="it-IT" spc="-1" dirty="0">
                <a:latin typeface="Arial"/>
              </a:rPr>
              <a:t>EUPC is the product of a European Partnership, made of 9 Countries </a:t>
            </a:r>
          </a:p>
          <a:p>
            <a:pPr marL="216000" indent="-215640" eaLnBrk="1" fontAlgn="auto" hangingPunct="1">
              <a:spcBef>
                <a:spcPts val="0"/>
              </a:spcBef>
              <a:spcAft>
                <a:spcPts val="0"/>
              </a:spcAft>
              <a:defRPr/>
            </a:pPr>
            <a:r>
              <a:rPr lang="it-IT" spc="-1" dirty="0">
                <a:latin typeface="Arial"/>
              </a:rPr>
              <a:t>It keeps into account the findings from Focus Groups held in all partner countries about prevention and the needs of the prevention workforce.</a:t>
            </a:r>
          </a:p>
          <a:p>
            <a:pPr marL="216000" indent="-215640" eaLnBrk="1" fontAlgn="auto" hangingPunct="1">
              <a:spcBef>
                <a:spcPts val="0"/>
              </a:spcBef>
              <a:spcAft>
                <a:spcPts val="0"/>
              </a:spcAft>
              <a:defRPr/>
            </a:pPr>
            <a:r>
              <a:rPr lang="it-IT" spc="-1" dirty="0">
                <a:latin typeface="Arial"/>
              </a:rPr>
              <a:t>The training is tailored based on the feedback from the different piloting trainings held in the different partner countries.</a:t>
            </a:r>
          </a:p>
          <a:p>
            <a:pPr marL="0" indent="0"/>
            <a:endParaRPr dirty="0"/>
          </a:p>
          <a:p>
            <a:pPr marL="0" indent="0"/>
            <a:endParaRPr dirty="0"/>
          </a:p>
        </p:txBody>
      </p:sp>
      <p:sp>
        <p:nvSpPr>
          <p:cNvPr id="154" name="Google Shape;154;p13:notes"/>
          <p:cNvSpPr txBox="1">
            <a:spLocks noGrp="1"/>
          </p:cNvSpPr>
          <p:nvPr>
            <p:ph type="sldNum" idx="12"/>
          </p:nvPr>
        </p:nvSpPr>
        <p:spPr>
          <a:xfrm>
            <a:off x="3888800" y="11247683"/>
            <a:ext cx="2975001" cy="592091"/>
          </a:xfrm>
          <a:prstGeom prst="rect">
            <a:avLst/>
          </a:prstGeom>
          <a:noFill/>
          <a:ln>
            <a:noFill/>
          </a:ln>
        </p:spPr>
        <p:txBody>
          <a:bodyPr spcFirstLastPara="1" wrap="square" lIns="101631" tIns="50802" rIns="101631" bIns="50802"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t-EE"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5143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512763" y="889000"/>
            <a:ext cx="7891463" cy="4440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6541" y="5624866"/>
            <a:ext cx="5492309" cy="5328824"/>
          </a:xfrm>
          <a:prstGeom prst="rect">
            <a:avLst/>
          </a:prstGeom>
          <a:noFill/>
          <a:ln>
            <a:noFill/>
          </a:ln>
        </p:spPr>
        <p:txBody>
          <a:bodyPr spcFirstLastPara="1" wrap="square" lIns="101631" tIns="50802" rIns="101631" bIns="5080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altLang="it-IT" dirty="0" err="1"/>
              <a:t>You</a:t>
            </a:r>
            <a:r>
              <a:rPr lang="de-DE" altLang="it-IT" dirty="0"/>
              <a:t> </a:t>
            </a:r>
            <a:r>
              <a:rPr lang="de-DE" altLang="it-IT" dirty="0" err="1"/>
              <a:t>have</a:t>
            </a:r>
            <a:r>
              <a:rPr lang="de-DE" altLang="it-IT" dirty="0"/>
              <a:t> </a:t>
            </a:r>
            <a:r>
              <a:rPr lang="de-DE" altLang="it-IT" dirty="0" err="1"/>
              <a:t>to</a:t>
            </a:r>
            <a:r>
              <a:rPr lang="de-DE" altLang="it-IT" dirty="0"/>
              <a:t> </a:t>
            </a:r>
            <a:r>
              <a:rPr lang="de-DE" altLang="it-IT" dirty="0" err="1"/>
              <a:t>make</a:t>
            </a:r>
            <a:r>
              <a:rPr lang="de-DE" altLang="it-IT" dirty="0"/>
              <a:t> </a:t>
            </a:r>
            <a:r>
              <a:rPr lang="de-DE" altLang="it-IT" dirty="0" err="1"/>
              <a:t>it</a:t>
            </a:r>
            <a:r>
              <a:rPr lang="de-DE" altLang="it-IT" dirty="0"/>
              <a:t> </a:t>
            </a:r>
            <a:r>
              <a:rPr lang="de-DE" altLang="it-IT" dirty="0" err="1"/>
              <a:t>clear</a:t>
            </a:r>
            <a:r>
              <a:rPr lang="de-DE" altLang="it-IT" dirty="0"/>
              <a:t> </a:t>
            </a:r>
            <a:r>
              <a:rPr lang="de-DE" altLang="it-IT" dirty="0" err="1"/>
              <a:t>here</a:t>
            </a:r>
            <a:r>
              <a:rPr lang="de-DE" altLang="it-IT" dirty="0"/>
              <a:t>, </a:t>
            </a:r>
            <a:r>
              <a:rPr lang="de-DE" altLang="it-IT" dirty="0" err="1"/>
              <a:t>that</a:t>
            </a:r>
            <a:r>
              <a:rPr lang="de-DE" altLang="it-IT" dirty="0"/>
              <a:t> </a:t>
            </a:r>
            <a:r>
              <a:rPr lang="de-DE" altLang="it-IT" dirty="0" err="1"/>
              <a:t>we</a:t>
            </a:r>
            <a:r>
              <a:rPr lang="de-DE" altLang="it-IT" dirty="0"/>
              <a:t> </a:t>
            </a:r>
            <a:r>
              <a:rPr lang="de-DE" altLang="it-IT" dirty="0" err="1"/>
              <a:t>want</a:t>
            </a:r>
            <a:r>
              <a:rPr lang="de-DE" altLang="it-IT" dirty="0"/>
              <a:t> </a:t>
            </a:r>
            <a:r>
              <a:rPr lang="de-DE" altLang="it-IT" dirty="0" err="1"/>
              <a:t>to</a:t>
            </a:r>
            <a:r>
              <a:rPr lang="de-DE" altLang="it-IT" dirty="0"/>
              <a:t> </a:t>
            </a:r>
            <a:r>
              <a:rPr lang="de-DE" altLang="it-IT" dirty="0" err="1"/>
              <a:t>improve</a:t>
            </a:r>
            <a:r>
              <a:rPr lang="de-DE" altLang="it-IT" dirty="0"/>
              <a:t> </a:t>
            </a:r>
            <a:r>
              <a:rPr lang="de-DE" altLang="it-IT" dirty="0" err="1"/>
              <a:t>decision</a:t>
            </a:r>
            <a:r>
              <a:rPr lang="de-DE" altLang="it-IT" dirty="0"/>
              <a:t> </a:t>
            </a:r>
            <a:r>
              <a:rPr lang="de-DE" altLang="it-IT" dirty="0" err="1"/>
              <a:t>making</a:t>
            </a:r>
            <a:r>
              <a:rPr lang="de-DE" altLang="it-IT" dirty="0"/>
              <a:t> </a:t>
            </a:r>
            <a:r>
              <a:rPr lang="de-DE" altLang="it-IT" dirty="0" err="1"/>
              <a:t>about</a:t>
            </a:r>
            <a:r>
              <a:rPr lang="de-DE" altLang="it-IT" dirty="0"/>
              <a:t> </a:t>
            </a:r>
            <a:r>
              <a:rPr lang="de-DE" altLang="it-IT" dirty="0" err="1"/>
              <a:t>prevention</a:t>
            </a:r>
            <a:r>
              <a:rPr lang="de-DE" altLang="it-IT" dirty="0"/>
              <a:t>: </a:t>
            </a:r>
            <a:r>
              <a:rPr lang="de-DE" altLang="it-IT" dirty="0" err="1"/>
              <a:t>what</a:t>
            </a:r>
            <a:r>
              <a:rPr lang="de-DE" altLang="it-IT" dirty="0"/>
              <a:t> </a:t>
            </a:r>
            <a:r>
              <a:rPr lang="de-DE" altLang="it-IT" dirty="0" err="1"/>
              <a:t>to</a:t>
            </a:r>
            <a:r>
              <a:rPr lang="de-DE" altLang="it-IT" dirty="0"/>
              <a:t> </a:t>
            </a:r>
            <a:r>
              <a:rPr lang="de-DE" altLang="it-IT" dirty="0" err="1"/>
              <a:t>fund</a:t>
            </a:r>
            <a:r>
              <a:rPr lang="de-DE" altLang="it-IT" dirty="0"/>
              <a:t>, </a:t>
            </a:r>
            <a:r>
              <a:rPr lang="de-DE" altLang="it-IT" dirty="0" err="1"/>
              <a:t>what</a:t>
            </a:r>
            <a:r>
              <a:rPr lang="de-DE" altLang="it-IT" dirty="0"/>
              <a:t> </a:t>
            </a:r>
            <a:r>
              <a:rPr lang="de-DE" altLang="it-IT" dirty="0" err="1"/>
              <a:t>to</a:t>
            </a:r>
            <a:r>
              <a:rPr lang="de-DE" altLang="it-IT" dirty="0"/>
              <a:t> </a:t>
            </a:r>
            <a:r>
              <a:rPr lang="de-DE" altLang="it-IT" dirty="0" err="1"/>
              <a:t>prioritise</a:t>
            </a:r>
            <a:r>
              <a:rPr lang="de-DE" altLang="it-IT" dirty="0"/>
              <a:t>. EUPC </a:t>
            </a:r>
            <a:r>
              <a:rPr lang="de-DE" altLang="it-IT" dirty="0" err="1"/>
              <a:t>shows</a:t>
            </a:r>
            <a:r>
              <a:rPr lang="de-DE" altLang="it-IT" dirty="0"/>
              <a:t> </a:t>
            </a:r>
            <a:r>
              <a:rPr lang="de-DE" altLang="it-IT" dirty="0" err="1"/>
              <a:t>you</a:t>
            </a:r>
            <a:r>
              <a:rPr lang="de-DE" altLang="it-IT" dirty="0"/>
              <a:t> </a:t>
            </a:r>
            <a:r>
              <a:rPr lang="de-DE" altLang="it-IT" dirty="0" err="1"/>
              <a:t>the</a:t>
            </a:r>
            <a:r>
              <a:rPr lang="de-DE" altLang="it-IT" dirty="0"/>
              <a:t> </a:t>
            </a:r>
            <a:r>
              <a:rPr lang="de-DE" altLang="it-IT" dirty="0" err="1"/>
              <a:t>options</a:t>
            </a:r>
            <a:r>
              <a:rPr lang="de-DE" altLang="it-IT" dirty="0"/>
              <a:t> </a:t>
            </a:r>
            <a:r>
              <a:rPr lang="de-DE" altLang="it-IT" dirty="0" err="1"/>
              <a:t>you</a:t>
            </a:r>
            <a:r>
              <a:rPr lang="de-DE" altLang="it-IT" dirty="0"/>
              <a:t> </a:t>
            </a:r>
            <a:r>
              <a:rPr lang="de-DE" altLang="it-IT" dirty="0" err="1"/>
              <a:t>have</a:t>
            </a:r>
            <a:r>
              <a:rPr lang="de-DE" altLang="it-IT" dirty="0"/>
              <a:t> ... And </a:t>
            </a:r>
            <a:r>
              <a:rPr lang="de-DE" altLang="it-IT" dirty="0" err="1"/>
              <a:t>the</a:t>
            </a:r>
            <a:r>
              <a:rPr lang="de-DE" altLang="it-IT" dirty="0"/>
              <a:t> </a:t>
            </a:r>
            <a:r>
              <a:rPr lang="de-DE" altLang="it-IT" dirty="0" err="1"/>
              <a:t>things</a:t>
            </a:r>
            <a:r>
              <a:rPr lang="de-DE" altLang="it-IT" dirty="0"/>
              <a:t> </a:t>
            </a:r>
            <a:r>
              <a:rPr lang="de-DE" altLang="it-IT" dirty="0" err="1"/>
              <a:t>that</a:t>
            </a:r>
            <a:r>
              <a:rPr lang="de-DE" altLang="it-IT" dirty="0"/>
              <a:t> </a:t>
            </a:r>
            <a:r>
              <a:rPr lang="de-DE" altLang="it-IT" dirty="0" err="1"/>
              <a:t>should</a:t>
            </a:r>
            <a:r>
              <a:rPr lang="de-DE" altLang="it-IT" dirty="0"/>
              <a:t> </a:t>
            </a:r>
            <a:r>
              <a:rPr lang="de-DE" altLang="it-IT" dirty="0" err="1"/>
              <a:t>be</a:t>
            </a:r>
            <a:r>
              <a:rPr lang="de-DE" altLang="it-IT" dirty="0"/>
              <a:t> </a:t>
            </a:r>
            <a:r>
              <a:rPr lang="de-DE" altLang="it-IT" dirty="0" err="1"/>
              <a:t>avoided</a:t>
            </a:r>
            <a:r>
              <a:rPr lang="de-DE" altLang="it-IT" dirty="0"/>
              <a:t> </a:t>
            </a:r>
          </a:p>
          <a:p>
            <a:pPr marL="0" indent="0"/>
            <a:endParaRPr dirty="0"/>
          </a:p>
          <a:p>
            <a:pPr marL="0" indent="0"/>
            <a:endParaRPr dirty="0"/>
          </a:p>
          <a:p>
            <a:pPr marL="0" indent="0"/>
            <a:endParaRPr dirty="0"/>
          </a:p>
        </p:txBody>
      </p:sp>
      <p:sp>
        <p:nvSpPr>
          <p:cNvPr id="154" name="Google Shape;154;p13:notes"/>
          <p:cNvSpPr txBox="1">
            <a:spLocks noGrp="1"/>
          </p:cNvSpPr>
          <p:nvPr>
            <p:ph type="sldNum" idx="12"/>
          </p:nvPr>
        </p:nvSpPr>
        <p:spPr>
          <a:xfrm>
            <a:off x="3888800" y="11247683"/>
            <a:ext cx="2975001" cy="592091"/>
          </a:xfrm>
          <a:prstGeom prst="rect">
            <a:avLst/>
          </a:prstGeom>
          <a:noFill/>
          <a:ln>
            <a:noFill/>
          </a:ln>
        </p:spPr>
        <p:txBody>
          <a:bodyPr spcFirstLastPara="1" wrap="square" lIns="101631" tIns="50802" rIns="101631" bIns="50802"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t-EE"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7473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512763" y="889000"/>
            <a:ext cx="7891463" cy="4440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6541" y="5624866"/>
            <a:ext cx="5492309" cy="5328824"/>
          </a:xfrm>
          <a:prstGeom prst="rect">
            <a:avLst/>
          </a:prstGeom>
          <a:noFill/>
          <a:ln>
            <a:noFill/>
          </a:ln>
        </p:spPr>
        <p:txBody>
          <a:bodyPr spcFirstLastPara="1" wrap="square" lIns="101631" tIns="50802" rIns="101631" bIns="50802" anchor="t" anchorCtr="0">
            <a:noAutofit/>
          </a:bodyPr>
          <a:lstStyle/>
          <a:p>
            <a:pPr marL="0" indent="0"/>
            <a:endParaRPr dirty="0"/>
          </a:p>
          <a:p>
            <a:pPr marL="216000" indent="-215640" eaLnBrk="1" fontAlgn="auto" hangingPunct="1">
              <a:spcBef>
                <a:spcPts val="0"/>
              </a:spcBef>
              <a:spcAft>
                <a:spcPts val="0"/>
              </a:spcAft>
              <a:defRPr/>
            </a:pPr>
            <a:r>
              <a:rPr lang="it-IT" spc="-1" dirty="0">
                <a:latin typeface="Arial"/>
              </a:rPr>
              <a:t>Here you have to make the point again that EUPC is about improving strategical decisions and the understanding of prevention. It does not necessarily enable you to do prevention, i.e. to apply, implement and develop interventions. </a:t>
            </a:r>
          </a:p>
          <a:p>
            <a:pPr marL="216000" indent="-215640" eaLnBrk="1" fontAlgn="auto" hangingPunct="1">
              <a:spcBef>
                <a:spcPts val="0"/>
              </a:spcBef>
              <a:spcAft>
                <a:spcPts val="0"/>
              </a:spcAft>
              <a:defRPr/>
            </a:pPr>
            <a:endParaRPr lang="it-IT" spc="-1" dirty="0">
              <a:latin typeface="Arial"/>
            </a:endParaRPr>
          </a:p>
          <a:p>
            <a:pPr marL="216000" indent="-215640" eaLnBrk="1" fontAlgn="auto" hangingPunct="1">
              <a:spcBef>
                <a:spcPts val="0"/>
              </a:spcBef>
              <a:spcAft>
                <a:spcPts val="0"/>
              </a:spcAft>
              <a:defRPr/>
            </a:pPr>
            <a:r>
              <a:rPr lang="it-IT" spc="-1" dirty="0">
                <a:latin typeface="Arial"/>
              </a:rPr>
              <a:t>Link with expectations from participants</a:t>
            </a:r>
          </a:p>
          <a:p>
            <a:pPr marL="0" indent="0"/>
            <a:endParaRPr dirty="0"/>
          </a:p>
          <a:p>
            <a:pPr marL="0" indent="0"/>
            <a:endParaRPr dirty="0"/>
          </a:p>
        </p:txBody>
      </p:sp>
      <p:sp>
        <p:nvSpPr>
          <p:cNvPr id="154" name="Google Shape;154;p13:notes"/>
          <p:cNvSpPr txBox="1">
            <a:spLocks noGrp="1"/>
          </p:cNvSpPr>
          <p:nvPr>
            <p:ph type="sldNum" idx="12"/>
          </p:nvPr>
        </p:nvSpPr>
        <p:spPr>
          <a:xfrm>
            <a:off x="3888800" y="11247683"/>
            <a:ext cx="2975001" cy="592091"/>
          </a:xfrm>
          <a:prstGeom prst="rect">
            <a:avLst/>
          </a:prstGeom>
          <a:noFill/>
          <a:ln>
            <a:noFill/>
          </a:ln>
        </p:spPr>
        <p:txBody>
          <a:bodyPr spcFirstLastPara="1" wrap="square" lIns="101631" tIns="50802" rIns="101631" bIns="50802"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t-EE"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667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512763" y="889000"/>
            <a:ext cx="7891463" cy="4440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6541" y="5624866"/>
            <a:ext cx="5492309" cy="5328824"/>
          </a:xfrm>
          <a:prstGeom prst="rect">
            <a:avLst/>
          </a:prstGeom>
          <a:noFill/>
          <a:ln>
            <a:noFill/>
          </a:ln>
        </p:spPr>
        <p:txBody>
          <a:bodyPr spcFirstLastPara="1" wrap="square" lIns="101631" tIns="50802" rIns="101631" bIns="50802" anchor="t" anchorCtr="0">
            <a:noAutofit/>
          </a:bodyPr>
          <a:lstStyle/>
          <a:p>
            <a:pPr marL="0" indent="0"/>
            <a:endParaRPr/>
          </a:p>
          <a:p>
            <a:pPr marL="0" indent="0"/>
            <a:endParaRPr/>
          </a:p>
          <a:p>
            <a:pPr marL="0" indent="0"/>
            <a:endParaRPr/>
          </a:p>
        </p:txBody>
      </p:sp>
      <p:sp>
        <p:nvSpPr>
          <p:cNvPr id="154" name="Google Shape;154;p13:notes"/>
          <p:cNvSpPr txBox="1">
            <a:spLocks noGrp="1"/>
          </p:cNvSpPr>
          <p:nvPr>
            <p:ph type="sldNum" idx="12"/>
          </p:nvPr>
        </p:nvSpPr>
        <p:spPr>
          <a:xfrm>
            <a:off x="3888800" y="11247683"/>
            <a:ext cx="2975001" cy="592091"/>
          </a:xfrm>
          <a:prstGeom prst="rect">
            <a:avLst/>
          </a:prstGeom>
          <a:noFill/>
          <a:ln>
            <a:noFill/>
          </a:ln>
        </p:spPr>
        <p:txBody>
          <a:bodyPr spcFirstLastPara="1" wrap="square" lIns="101631" tIns="50802" rIns="101631" bIns="50802"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t-EE"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088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512763" y="889000"/>
            <a:ext cx="7891463" cy="4440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6541" y="5624866"/>
            <a:ext cx="5492309" cy="5328824"/>
          </a:xfrm>
          <a:prstGeom prst="rect">
            <a:avLst/>
          </a:prstGeom>
          <a:noFill/>
          <a:ln>
            <a:noFill/>
          </a:ln>
        </p:spPr>
        <p:txBody>
          <a:bodyPr spcFirstLastPara="1" wrap="square" lIns="101631" tIns="50802" rIns="101631" bIns="50802" anchor="t" anchorCtr="0">
            <a:noAutofit/>
          </a:bodyPr>
          <a:lstStyle/>
          <a:p>
            <a:pPr marL="216000" indent="-215640" eaLnBrk="1" fontAlgn="auto" hangingPunct="1">
              <a:spcBef>
                <a:spcPts val="0"/>
              </a:spcBef>
              <a:spcAft>
                <a:spcPts val="0"/>
              </a:spcAft>
              <a:defRPr/>
            </a:pPr>
            <a:r>
              <a:rPr lang="it-IT" spc="-1" dirty="0">
                <a:latin typeface="Arial"/>
              </a:rPr>
              <a:t>Key sources</a:t>
            </a:r>
          </a:p>
          <a:p>
            <a:pPr marL="216000" indent="-215640" eaLnBrk="1" fontAlgn="auto" hangingPunct="1">
              <a:spcBef>
                <a:spcPts val="0"/>
              </a:spcBef>
              <a:spcAft>
                <a:spcPts val="0"/>
              </a:spcAft>
              <a:defRPr/>
            </a:pPr>
            <a:r>
              <a:rPr lang="it-IT" spc="-1" dirty="0">
                <a:latin typeface="Arial"/>
              </a:rPr>
              <a:t>All the handbooks from EMCDDA and EUPC and UNODC (for more information and knowledge about the addressed topics)</a:t>
            </a:r>
          </a:p>
          <a:p>
            <a:pPr marL="216000" indent="-215640" eaLnBrk="1" fontAlgn="auto" hangingPunct="1">
              <a:spcBef>
                <a:spcPts val="0"/>
              </a:spcBef>
              <a:spcAft>
                <a:spcPts val="0"/>
              </a:spcAft>
              <a:defRPr/>
            </a:pPr>
            <a:endParaRPr lang="it-IT" spc="-1" dirty="0">
              <a:latin typeface="Arial"/>
            </a:endParaRPr>
          </a:p>
          <a:p>
            <a:pPr marL="216000" indent="-215640" eaLnBrk="1" fontAlgn="auto" hangingPunct="1">
              <a:spcBef>
                <a:spcPts val="0"/>
              </a:spcBef>
              <a:spcAft>
                <a:spcPts val="0"/>
              </a:spcAft>
              <a:defRPr/>
            </a:pPr>
            <a:r>
              <a:rPr lang="it-IT" spc="-1" dirty="0">
                <a:latin typeface="Arial"/>
              </a:rPr>
              <a:t>SHOW THW MATERIAL</a:t>
            </a:r>
          </a:p>
          <a:p>
            <a:pPr marL="0" indent="0"/>
            <a:endParaRPr dirty="0"/>
          </a:p>
          <a:p>
            <a:pPr marL="0" indent="0"/>
            <a:endParaRPr dirty="0"/>
          </a:p>
          <a:p>
            <a:pPr marL="0" indent="0"/>
            <a:endParaRPr dirty="0"/>
          </a:p>
        </p:txBody>
      </p:sp>
      <p:sp>
        <p:nvSpPr>
          <p:cNvPr id="154" name="Google Shape;154;p13:notes"/>
          <p:cNvSpPr txBox="1">
            <a:spLocks noGrp="1"/>
          </p:cNvSpPr>
          <p:nvPr>
            <p:ph type="sldNum" idx="12"/>
          </p:nvPr>
        </p:nvSpPr>
        <p:spPr>
          <a:xfrm>
            <a:off x="3888800" y="11247683"/>
            <a:ext cx="2975001" cy="592091"/>
          </a:xfrm>
          <a:prstGeom prst="rect">
            <a:avLst/>
          </a:prstGeom>
          <a:noFill/>
          <a:ln>
            <a:noFill/>
          </a:ln>
        </p:spPr>
        <p:txBody>
          <a:bodyPr spcFirstLastPara="1" wrap="square" lIns="101631" tIns="50802" rIns="101631" bIns="50802"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t-EE"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0787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512763" y="889000"/>
            <a:ext cx="7891463" cy="4440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6541" y="5624866"/>
            <a:ext cx="5492309" cy="5328824"/>
          </a:xfrm>
          <a:prstGeom prst="rect">
            <a:avLst/>
          </a:prstGeom>
          <a:noFill/>
          <a:ln>
            <a:noFill/>
          </a:ln>
        </p:spPr>
        <p:txBody>
          <a:bodyPr spcFirstLastPara="1" wrap="square" lIns="101631" tIns="50802" rIns="101631" bIns="50802" anchor="t" anchorCtr="0">
            <a:noAutofit/>
          </a:bodyPr>
          <a:lstStyle/>
          <a:p>
            <a:pPr marL="720" eaLnBrk="1" fontAlgn="auto" hangingPunct="1">
              <a:spcBef>
                <a:spcPts val="0"/>
              </a:spcBef>
              <a:spcAft>
                <a:spcPts val="0"/>
              </a:spcAft>
              <a:buClr>
                <a:srgbClr val="000000"/>
              </a:buClr>
              <a:buFont typeface="StarSymbol"/>
              <a:buNone/>
              <a:defRPr/>
            </a:pPr>
            <a:r>
              <a:rPr lang="it-IT" sz="1800" spc="-1" dirty="0">
                <a:latin typeface="Arial"/>
              </a:rPr>
              <a:t>- State here again what DOP means. </a:t>
            </a:r>
          </a:p>
          <a:p>
            <a:pPr eaLnBrk="1" fontAlgn="auto" hangingPunct="1">
              <a:spcBef>
                <a:spcPts val="0"/>
              </a:spcBef>
              <a:spcAft>
                <a:spcPts val="0"/>
              </a:spcAft>
              <a:defRPr/>
            </a:pPr>
            <a:r>
              <a:rPr lang="it-IT" sz="1800" spc="-1" dirty="0">
                <a:latin typeface="Arial"/>
              </a:rPr>
              <a:t>- Practitioners on the ground level can also learn, but it‘s not about educational strategies  and concrete methods in intervention situations.</a:t>
            </a:r>
          </a:p>
          <a:p>
            <a:pPr marL="720" eaLnBrk="1" fontAlgn="auto" hangingPunct="1">
              <a:spcBef>
                <a:spcPts val="0"/>
              </a:spcBef>
              <a:spcAft>
                <a:spcPts val="0"/>
              </a:spcAft>
              <a:buClr>
                <a:srgbClr val="000000"/>
              </a:buClr>
              <a:buFont typeface="StarSymbol"/>
              <a:buNone/>
              <a:defRPr/>
            </a:pPr>
            <a:r>
              <a:rPr lang="it-IT" sz="1800" spc="-1" dirty="0">
                <a:latin typeface="Arial"/>
              </a:rPr>
              <a:t>- EUPC rather provides the tools to inform DOP‘s about the foundation of evidence-based substance-use prevention .</a:t>
            </a:r>
          </a:p>
          <a:p>
            <a:pPr eaLnBrk="1" fontAlgn="auto" hangingPunct="1">
              <a:spcBef>
                <a:spcPts val="0"/>
              </a:spcBef>
              <a:spcAft>
                <a:spcPts val="0"/>
              </a:spcAft>
              <a:defRPr/>
            </a:pPr>
            <a:r>
              <a:rPr lang="it-IT" sz="1800" spc="-1" dirty="0">
                <a:latin typeface="Arial"/>
              </a:rPr>
              <a:t>- It’s a training addressed to the specialists, at any level.</a:t>
            </a:r>
          </a:p>
          <a:p>
            <a:pPr marL="0" indent="0"/>
            <a:endParaRPr dirty="0"/>
          </a:p>
          <a:p>
            <a:pPr marL="0" indent="0"/>
            <a:endParaRPr dirty="0"/>
          </a:p>
          <a:p>
            <a:pPr marL="0" indent="0"/>
            <a:endParaRPr dirty="0"/>
          </a:p>
        </p:txBody>
      </p:sp>
      <p:sp>
        <p:nvSpPr>
          <p:cNvPr id="154" name="Google Shape;154;p13:notes"/>
          <p:cNvSpPr txBox="1">
            <a:spLocks noGrp="1"/>
          </p:cNvSpPr>
          <p:nvPr>
            <p:ph type="sldNum" idx="12"/>
          </p:nvPr>
        </p:nvSpPr>
        <p:spPr>
          <a:xfrm>
            <a:off x="3888800" y="11247683"/>
            <a:ext cx="2975001" cy="592091"/>
          </a:xfrm>
          <a:prstGeom prst="rect">
            <a:avLst/>
          </a:prstGeom>
          <a:noFill/>
          <a:ln>
            <a:noFill/>
          </a:ln>
        </p:spPr>
        <p:txBody>
          <a:bodyPr spcFirstLastPara="1" wrap="square" lIns="101631" tIns="50802" rIns="101631" bIns="50802"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t-EE"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2053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512763" y="889000"/>
            <a:ext cx="7891463" cy="4440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6541" y="5624866"/>
            <a:ext cx="5492309" cy="5328824"/>
          </a:xfrm>
          <a:prstGeom prst="rect">
            <a:avLst/>
          </a:prstGeom>
          <a:noFill/>
          <a:ln>
            <a:noFill/>
          </a:ln>
        </p:spPr>
        <p:txBody>
          <a:bodyPr spcFirstLastPara="1" wrap="square" lIns="101631" tIns="50802" rIns="101631" bIns="50802" anchor="t" anchorCtr="0">
            <a:noAutofit/>
          </a:bodyPr>
          <a:lstStyle/>
          <a:p>
            <a:pPr eaLnBrk="1" hangingPunct="1">
              <a:spcBef>
                <a:spcPct val="0"/>
              </a:spcBef>
              <a:defRPr/>
            </a:pPr>
            <a:r>
              <a:rPr lang="de-DE" altLang="it-IT" dirty="0" err="1"/>
              <a:t>We</a:t>
            </a:r>
            <a:r>
              <a:rPr lang="de-DE" altLang="it-IT" dirty="0"/>
              <a:t> </a:t>
            </a:r>
            <a:r>
              <a:rPr lang="de-DE" altLang="it-IT" dirty="0" err="1"/>
              <a:t>have</a:t>
            </a:r>
            <a:r>
              <a:rPr lang="de-DE" altLang="it-IT" dirty="0"/>
              <a:t> </a:t>
            </a:r>
            <a:r>
              <a:rPr lang="de-DE" altLang="it-IT" dirty="0" err="1"/>
              <a:t>several</a:t>
            </a:r>
            <a:r>
              <a:rPr lang="de-DE" altLang="it-IT" dirty="0"/>
              <a:t> </a:t>
            </a:r>
            <a:r>
              <a:rPr lang="de-DE" altLang="it-IT" dirty="0" err="1"/>
              <a:t>forms</a:t>
            </a:r>
            <a:r>
              <a:rPr lang="de-DE" altLang="it-IT" dirty="0"/>
              <a:t> of EUPC </a:t>
            </a:r>
            <a:r>
              <a:rPr lang="de-DE" altLang="it-IT" dirty="0" err="1"/>
              <a:t>trainings</a:t>
            </a:r>
            <a:r>
              <a:rPr lang="de-DE" altLang="it-IT" dirty="0"/>
              <a:t>:</a:t>
            </a:r>
          </a:p>
          <a:p>
            <a:pPr eaLnBrk="1" hangingPunct="1">
              <a:spcBef>
                <a:spcPct val="0"/>
              </a:spcBef>
              <a:defRPr/>
            </a:pPr>
            <a:endParaRPr lang="de-DE" altLang="it-IT" dirty="0"/>
          </a:p>
          <a:p>
            <a:pPr eaLnBrk="1" hangingPunct="1">
              <a:spcBef>
                <a:spcPct val="0"/>
              </a:spcBef>
              <a:defRPr/>
            </a:pPr>
            <a:r>
              <a:rPr lang="de-DE" altLang="it-IT" dirty="0"/>
              <a:t>-The DOP online </a:t>
            </a:r>
            <a:r>
              <a:rPr lang="de-DE" altLang="it-IT" dirty="0" err="1"/>
              <a:t>training</a:t>
            </a:r>
            <a:r>
              <a:rPr lang="de-DE" altLang="it-IT" dirty="0"/>
              <a:t>, </a:t>
            </a:r>
            <a:r>
              <a:rPr lang="de-DE" altLang="it-IT" dirty="0" err="1"/>
              <a:t>that</a:t>
            </a:r>
            <a:r>
              <a:rPr lang="de-DE" altLang="it-IT" dirty="0"/>
              <a:t> </a:t>
            </a:r>
            <a:r>
              <a:rPr lang="de-DE" altLang="it-IT" dirty="0" err="1"/>
              <a:t>you</a:t>
            </a:r>
            <a:r>
              <a:rPr lang="de-DE" altLang="it-IT" dirty="0"/>
              <a:t> </a:t>
            </a:r>
            <a:r>
              <a:rPr lang="de-DE" altLang="it-IT" dirty="0" err="1"/>
              <a:t>are</a:t>
            </a:r>
            <a:r>
              <a:rPr lang="de-DE" altLang="it-IT" dirty="0"/>
              <a:t> </a:t>
            </a:r>
            <a:r>
              <a:rPr lang="de-DE" altLang="it-IT" dirty="0" err="1"/>
              <a:t>currently</a:t>
            </a:r>
            <a:r>
              <a:rPr lang="de-DE" altLang="it-IT" dirty="0"/>
              <a:t> </a:t>
            </a:r>
            <a:r>
              <a:rPr lang="de-DE" altLang="it-IT" dirty="0" err="1"/>
              <a:t>attending</a:t>
            </a:r>
            <a:r>
              <a:rPr lang="de-DE" altLang="it-IT" dirty="0"/>
              <a:t>, </a:t>
            </a:r>
            <a:r>
              <a:rPr lang="de-DE" altLang="it-IT" dirty="0" err="1"/>
              <a:t>is</a:t>
            </a:r>
            <a:r>
              <a:rPr lang="de-DE" altLang="it-IT" dirty="0"/>
              <a:t> </a:t>
            </a:r>
            <a:r>
              <a:rPr lang="de-DE" altLang="it-IT" dirty="0" err="1"/>
              <a:t>the</a:t>
            </a:r>
            <a:r>
              <a:rPr lang="de-DE" altLang="it-IT" dirty="0"/>
              <a:t> online </a:t>
            </a:r>
            <a:r>
              <a:rPr lang="de-DE" altLang="it-IT" dirty="0" err="1"/>
              <a:t>fruition</a:t>
            </a:r>
            <a:r>
              <a:rPr lang="de-DE" altLang="it-IT" dirty="0"/>
              <a:t> of </a:t>
            </a:r>
            <a:r>
              <a:rPr lang="de-DE" altLang="it-IT" dirty="0" err="1"/>
              <a:t>the</a:t>
            </a:r>
            <a:r>
              <a:rPr lang="de-DE" altLang="it-IT" dirty="0"/>
              <a:t> 2/3 </a:t>
            </a:r>
            <a:r>
              <a:rPr lang="de-DE" altLang="it-IT" dirty="0" err="1"/>
              <a:t>day</a:t>
            </a:r>
            <a:r>
              <a:rPr lang="de-DE" altLang="it-IT" dirty="0"/>
              <a:t> face-</a:t>
            </a:r>
            <a:r>
              <a:rPr lang="de-DE" altLang="it-IT" dirty="0" err="1"/>
              <a:t>to</a:t>
            </a:r>
            <a:r>
              <a:rPr lang="de-DE" altLang="it-IT" dirty="0"/>
              <a:t>-face </a:t>
            </a:r>
            <a:r>
              <a:rPr lang="de-DE" altLang="it-IT" dirty="0" err="1"/>
              <a:t>training</a:t>
            </a:r>
            <a:endParaRPr lang="de-DE" altLang="it-IT" dirty="0"/>
          </a:p>
          <a:p>
            <a:pPr eaLnBrk="1" hangingPunct="1">
              <a:spcBef>
                <a:spcPct val="0"/>
              </a:spcBef>
              <a:defRPr/>
            </a:pPr>
            <a:r>
              <a:rPr lang="de-DE" altLang="it-IT" dirty="0"/>
              <a:t>-The DOP </a:t>
            </a:r>
            <a:r>
              <a:rPr lang="de-DE" altLang="it-IT" dirty="0" err="1"/>
              <a:t>training</a:t>
            </a:r>
            <a:r>
              <a:rPr lang="de-DE" altLang="it-IT" dirty="0"/>
              <a:t> </a:t>
            </a:r>
            <a:r>
              <a:rPr lang="de-DE" altLang="it-IT" dirty="0" err="1"/>
              <a:t>made</a:t>
            </a:r>
            <a:r>
              <a:rPr lang="de-DE" altLang="it-IT" dirty="0"/>
              <a:t> </a:t>
            </a:r>
            <a:r>
              <a:rPr lang="de-DE" altLang="it-IT" dirty="0" err="1"/>
              <a:t>up</a:t>
            </a:r>
            <a:r>
              <a:rPr lang="de-DE" altLang="it-IT" dirty="0"/>
              <a:t> of a 2 </a:t>
            </a:r>
            <a:r>
              <a:rPr lang="de-DE" altLang="it-IT" dirty="0" err="1"/>
              <a:t>or</a:t>
            </a:r>
            <a:r>
              <a:rPr lang="de-DE" altLang="it-IT" dirty="0"/>
              <a:t> 3 </a:t>
            </a:r>
            <a:r>
              <a:rPr lang="de-DE" altLang="it-IT" dirty="0" err="1"/>
              <a:t>day</a:t>
            </a:r>
            <a:r>
              <a:rPr lang="de-DE" altLang="it-IT" dirty="0"/>
              <a:t>-face-</a:t>
            </a:r>
            <a:r>
              <a:rPr lang="de-DE" altLang="it-IT" dirty="0" err="1"/>
              <a:t>to</a:t>
            </a:r>
            <a:r>
              <a:rPr lang="de-DE" altLang="it-IT" dirty="0"/>
              <a:t>-face </a:t>
            </a:r>
            <a:r>
              <a:rPr lang="de-DE" altLang="it-IT" dirty="0" err="1"/>
              <a:t>training</a:t>
            </a:r>
            <a:r>
              <a:rPr lang="de-DE" altLang="it-IT" dirty="0"/>
              <a:t> plus an </a:t>
            </a:r>
            <a:r>
              <a:rPr lang="de-DE" altLang="it-IT" dirty="0" err="1"/>
              <a:t>e-learning</a:t>
            </a:r>
            <a:r>
              <a:rPr lang="de-DE" altLang="it-IT" dirty="0"/>
              <a:t> </a:t>
            </a:r>
            <a:r>
              <a:rPr lang="de-DE" altLang="it-IT" dirty="0" err="1"/>
              <a:t>training</a:t>
            </a:r>
            <a:endParaRPr lang="de-DE" altLang="it-IT" dirty="0"/>
          </a:p>
          <a:p>
            <a:pPr eaLnBrk="1" hangingPunct="1">
              <a:spcBef>
                <a:spcPct val="0"/>
              </a:spcBef>
              <a:defRPr/>
            </a:pPr>
            <a:r>
              <a:rPr lang="de-DE" altLang="it-IT" dirty="0"/>
              <a:t>-The DOP </a:t>
            </a:r>
            <a:r>
              <a:rPr lang="de-DE" altLang="it-IT" dirty="0" err="1"/>
              <a:t>training</a:t>
            </a:r>
            <a:r>
              <a:rPr lang="de-DE" altLang="it-IT" dirty="0"/>
              <a:t> </a:t>
            </a:r>
            <a:r>
              <a:rPr lang="de-DE" altLang="it-IT" dirty="0" err="1"/>
              <a:t>organised</a:t>
            </a:r>
            <a:r>
              <a:rPr lang="de-DE" altLang="it-IT" dirty="0"/>
              <a:t> </a:t>
            </a:r>
            <a:r>
              <a:rPr lang="de-DE" altLang="it-IT" dirty="0" err="1"/>
              <a:t>as</a:t>
            </a:r>
            <a:r>
              <a:rPr lang="de-DE" altLang="it-IT" dirty="0"/>
              <a:t> a 5 </a:t>
            </a:r>
            <a:r>
              <a:rPr lang="de-DE" altLang="it-IT" dirty="0" err="1"/>
              <a:t>day</a:t>
            </a:r>
            <a:r>
              <a:rPr lang="de-DE" altLang="it-IT" dirty="0"/>
              <a:t> face-</a:t>
            </a:r>
            <a:r>
              <a:rPr lang="de-DE" altLang="it-IT" dirty="0" err="1"/>
              <a:t>to</a:t>
            </a:r>
            <a:r>
              <a:rPr lang="de-DE" altLang="it-IT" dirty="0"/>
              <a:t>-face </a:t>
            </a:r>
            <a:r>
              <a:rPr lang="de-DE" altLang="it-IT" dirty="0" err="1"/>
              <a:t>training</a:t>
            </a:r>
            <a:r>
              <a:rPr lang="de-DE" altLang="it-IT" dirty="0"/>
              <a:t> </a:t>
            </a:r>
            <a:r>
              <a:rPr lang="de-DE" altLang="it-IT" dirty="0" err="1"/>
              <a:t>usuallly</a:t>
            </a:r>
            <a:r>
              <a:rPr lang="de-DE" altLang="it-IT" dirty="0"/>
              <a:t> </a:t>
            </a:r>
            <a:r>
              <a:rPr lang="de-DE" altLang="it-IT" dirty="0" err="1"/>
              <a:t>delivered</a:t>
            </a:r>
            <a:r>
              <a:rPr lang="de-DE" altLang="it-IT" dirty="0"/>
              <a:t> in 2 </a:t>
            </a:r>
            <a:r>
              <a:rPr lang="de-DE" altLang="it-IT" dirty="0" err="1"/>
              <a:t>phases</a:t>
            </a:r>
            <a:r>
              <a:rPr lang="de-DE" altLang="it-IT" dirty="0"/>
              <a:t>: a 2 </a:t>
            </a:r>
            <a:r>
              <a:rPr lang="de-DE" altLang="it-IT" dirty="0" err="1"/>
              <a:t>day</a:t>
            </a:r>
            <a:r>
              <a:rPr lang="de-DE" altLang="it-IT" dirty="0"/>
              <a:t> </a:t>
            </a:r>
            <a:r>
              <a:rPr lang="de-DE" altLang="it-IT" dirty="0" err="1"/>
              <a:t>training</a:t>
            </a:r>
            <a:r>
              <a:rPr lang="de-DE" altLang="it-IT" dirty="0"/>
              <a:t> in </a:t>
            </a:r>
            <a:r>
              <a:rPr lang="de-DE" altLang="it-IT" dirty="0" err="1"/>
              <a:t>sequence</a:t>
            </a:r>
            <a:r>
              <a:rPr lang="de-DE" altLang="it-IT" dirty="0"/>
              <a:t>, </a:t>
            </a:r>
            <a:r>
              <a:rPr lang="de-DE" altLang="it-IT" dirty="0" err="1"/>
              <a:t>followed</a:t>
            </a:r>
            <a:r>
              <a:rPr lang="de-DE" altLang="it-IT" dirty="0"/>
              <a:t> </a:t>
            </a:r>
            <a:r>
              <a:rPr lang="de-DE" altLang="it-IT" dirty="0" err="1"/>
              <a:t>by</a:t>
            </a:r>
            <a:r>
              <a:rPr lang="de-DE" altLang="it-IT" dirty="0"/>
              <a:t> a 3 </a:t>
            </a:r>
            <a:r>
              <a:rPr lang="de-DE" altLang="it-IT" dirty="0" err="1"/>
              <a:t>day</a:t>
            </a:r>
            <a:r>
              <a:rPr lang="de-DE" altLang="it-IT" dirty="0"/>
              <a:t> </a:t>
            </a:r>
            <a:r>
              <a:rPr lang="de-DE" altLang="it-IT" dirty="0" err="1"/>
              <a:t>training</a:t>
            </a:r>
            <a:r>
              <a:rPr lang="de-DE" altLang="it-IT" dirty="0"/>
              <a:t>.</a:t>
            </a:r>
          </a:p>
          <a:p>
            <a:pPr eaLnBrk="1" hangingPunct="1">
              <a:spcBef>
                <a:spcPct val="0"/>
              </a:spcBef>
              <a:defRPr/>
            </a:pPr>
            <a:endParaRPr lang="de-DE" altLang="it-IT" dirty="0"/>
          </a:p>
          <a:p>
            <a:pPr eaLnBrk="1" hangingPunct="1">
              <a:spcBef>
                <a:spcPct val="0"/>
              </a:spcBef>
              <a:defRPr/>
            </a:pPr>
            <a:r>
              <a:rPr lang="de-DE" altLang="it-IT" dirty="0"/>
              <a:t>-The </a:t>
            </a:r>
            <a:r>
              <a:rPr lang="de-DE" altLang="it-IT" dirty="0" err="1"/>
              <a:t>academic</a:t>
            </a:r>
            <a:r>
              <a:rPr lang="de-DE" altLang="it-IT" dirty="0"/>
              <a:t> </a:t>
            </a:r>
            <a:r>
              <a:rPr lang="de-DE" altLang="it-IT" dirty="0" err="1"/>
              <a:t>training</a:t>
            </a:r>
            <a:r>
              <a:rPr lang="de-DE" altLang="it-IT" dirty="0"/>
              <a:t> (</a:t>
            </a:r>
            <a:r>
              <a:rPr lang="de-DE" altLang="it-IT" dirty="0" err="1"/>
              <a:t>semester</a:t>
            </a:r>
            <a:r>
              <a:rPr lang="de-DE" altLang="it-IT" dirty="0"/>
              <a:t> </a:t>
            </a:r>
            <a:r>
              <a:rPr lang="de-DE" altLang="it-IT" dirty="0" err="1"/>
              <a:t>elaborated</a:t>
            </a:r>
            <a:r>
              <a:rPr lang="de-DE" altLang="it-IT" dirty="0"/>
              <a:t> </a:t>
            </a:r>
            <a:r>
              <a:rPr lang="de-DE" altLang="it-IT" dirty="0" err="1"/>
              <a:t>iby</a:t>
            </a:r>
            <a:r>
              <a:rPr lang="de-DE" altLang="it-IT" dirty="0"/>
              <a:t> </a:t>
            </a:r>
            <a:r>
              <a:rPr lang="de-DE" altLang="it-IT" dirty="0" err="1"/>
              <a:t>university</a:t>
            </a:r>
            <a:r>
              <a:rPr lang="de-DE" altLang="it-IT" dirty="0"/>
              <a:t> of Zagreb- </a:t>
            </a:r>
            <a:r>
              <a:rPr lang="de-DE" altLang="it-IT" dirty="0" err="1"/>
              <a:t>Croatia</a:t>
            </a:r>
            <a:r>
              <a:rPr lang="de-DE" altLang="it-IT" dirty="0"/>
              <a:t>, </a:t>
            </a:r>
            <a:r>
              <a:rPr lang="de-DE" altLang="it-IT" dirty="0" err="1"/>
              <a:t>lectures</a:t>
            </a:r>
            <a:r>
              <a:rPr lang="de-DE" altLang="it-IT" dirty="0"/>
              <a:t> </a:t>
            </a:r>
            <a:r>
              <a:rPr lang="de-DE" altLang="it-IT" dirty="0" err="1"/>
              <a:t>for</a:t>
            </a:r>
            <a:r>
              <a:rPr lang="de-DE" altLang="it-IT" dirty="0"/>
              <a:t> </a:t>
            </a:r>
            <a:r>
              <a:rPr lang="de-DE" altLang="it-IT" dirty="0" err="1"/>
              <a:t>university</a:t>
            </a:r>
            <a:r>
              <a:rPr lang="de-DE" altLang="it-IT" dirty="0"/>
              <a:t>)</a:t>
            </a:r>
            <a:endParaRPr dirty="0"/>
          </a:p>
          <a:p>
            <a:pPr marL="0" indent="0"/>
            <a:endParaRPr dirty="0"/>
          </a:p>
          <a:p>
            <a:pPr marL="0" indent="0"/>
            <a:endParaRPr dirty="0"/>
          </a:p>
        </p:txBody>
      </p:sp>
      <p:sp>
        <p:nvSpPr>
          <p:cNvPr id="154" name="Google Shape;154;p13:notes"/>
          <p:cNvSpPr txBox="1">
            <a:spLocks noGrp="1"/>
          </p:cNvSpPr>
          <p:nvPr>
            <p:ph type="sldNum" idx="12"/>
          </p:nvPr>
        </p:nvSpPr>
        <p:spPr>
          <a:xfrm>
            <a:off x="3888800" y="11247683"/>
            <a:ext cx="2975001" cy="592091"/>
          </a:xfrm>
          <a:prstGeom prst="rect">
            <a:avLst/>
          </a:prstGeom>
          <a:noFill/>
          <a:ln>
            <a:noFill/>
          </a:ln>
        </p:spPr>
        <p:txBody>
          <a:bodyPr spcFirstLastPara="1" wrap="square" lIns="101631" tIns="50802" rIns="101631" bIns="50802"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t-EE"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8027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512763" y="889000"/>
            <a:ext cx="7891463" cy="4440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6541" y="5624866"/>
            <a:ext cx="5492309" cy="5328824"/>
          </a:xfrm>
          <a:prstGeom prst="rect">
            <a:avLst/>
          </a:prstGeom>
          <a:noFill/>
          <a:ln>
            <a:noFill/>
          </a:ln>
        </p:spPr>
        <p:txBody>
          <a:bodyPr spcFirstLastPara="1" wrap="square" lIns="101631" tIns="50802" rIns="101631" bIns="50802" anchor="t" anchorCtr="0">
            <a:noAutofit/>
          </a:bodyPr>
          <a:lstStyle/>
          <a:p>
            <a:pPr marL="0" indent="0"/>
            <a:endParaRPr dirty="0"/>
          </a:p>
          <a:p>
            <a:pPr marL="0" indent="0"/>
            <a:r>
              <a:rPr lang="el-GR" dirty="0"/>
              <a:t>5 εκπαιδεύσεις συνεργατών από τα προληπτικά προγράμματα, τα Υπουργεία και επαγγελματίες στην πρόληψη. </a:t>
            </a:r>
            <a:endParaRPr dirty="0"/>
          </a:p>
          <a:p>
            <a:pPr marL="0" indent="0"/>
            <a:r>
              <a:rPr lang="el-GR" dirty="0"/>
              <a:t>Η βασική εκπαίδευση θα πρέπει να παρέχεται δύο φορές ετησίως, τουλάχιστον αρχικά- επόμενη τον Φθινόπωρο 2024</a:t>
            </a:r>
          </a:p>
          <a:p>
            <a:pPr marL="0" indent="0"/>
            <a:endParaRPr dirty="0"/>
          </a:p>
        </p:txBody>
      </p:sp>
      <p:sp>
        <p:nvSpPr>
          <p:cNvPr id="154" name="Google Shape;154;p13:notes"/>
          <p:cNvSpPr txBox="1">
            <a:spLocks noGrp="1"/>
          </p:cNvSpPr>
          <p:nvPr>
            <p:ph type="sldNum" idx="12"/>
          </p:nvPr>
        </p:nvSpPr>
        <p:spPr>
          <a:xfrm>
            <a:off x="3888800" y="11247683"/>
            <a:ext cx="2975001" cy="592091"/>
          </a:xfrm>
          <a:prstGeom prst="rect">
            <a:avLst/>
          </a:prstGeom>
          <a:noFill/>
          <a:ln>
            <a:noFill/>
          </a:ln>
        </p:spPr>
        <p:txBody>
          <a:bodyPr spcFirstLastPara="1" wrap="square" lIns="101631" tIns="50802" rIns="101631" bIns="50802"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t-EE"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8791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ntent slide 1 block">
  <p:cSld name="Content slide 1 block">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575733" y="252000"/>
            <a:ext cx="10896600" cy="77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575733" y="1600201"/>
            <a:ext cx="10896864" cy="4421088"/>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 name="Google Shape;43;p10"/>
          <p:cNvSpPr txBox="1">
            <a:spLocks noGrp="1"/>
          </p:cNvSpPr>
          <p:nvPr>
            <p:ph type="sldNum" idx="12"/>
          </p:nvPr>
        </p:nvSpPr>
        <p:spPr>
          <a:xfrm>
            <a:off x="11688236" y="6408744"/>
            <a:ext cx="590549"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1pPr>
            <a:lvl2pPr marL="0" marR="0" lvl="1" indent="0" algn="l">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2pPr>
            <a:lvl3pPr marL="0" marR="0" lvl="2" indent="0" algn="l">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3pPr>
            <a:lvl4pPr marL="0" marR="0" lvl="3" indent="0" algn="l">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4pPr>
            <a:lvl5pPr marL="0" marR="0" lvl="4" indent="0" algn="l">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5pPr>
            <a:lvl6pPr marL="0" marR="0" lvl="5" indent="0" algn="l">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6pPr>
            <a:lvl7pPr marL="0" marR="0" lvl="6" indent="0" algn="l">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7pPr>
            <a:lvl8pPr marL="0" marR="0" lvl="7" indent="0" algn="l">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8pPr>
            <a:lvl9pPr marL="0" marR="0" lvl="8" indent="0" algn="l">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 slide 1 text block left 1 image right">
  <p:cSld name="Content slide 1 text block left 1 image right">
    <p:spTree>
      <p:nvGrpSpPr>
        <p:cNvPr id="1" name="Shape 49"/>
        <p:cNvGrpSpPr/>
        <p:nvPr/>
      </p:nvGrpSpPr>
      <p:grpSpPr>
        <a:xfrm>
          <a:off x="0" y="0"/>
          <a:ext cx="0" cy="0"/>
          <a:chOff x="0" y="0"/>
          <a:chExt cx="0" cy="0"/>
        </a:xfrm>
      </p:grpSpPr>
      <p:sp>
        <p:nvSpPr>
          <p:cNvPr id="50" name="Google Shape;50;p12"/>
          <p:cNvSpPr>
            <a:spLocks noGrp="1"/>
          </p:cNvSpPr>
          <p:nvPr>
            <p:ph type="pic" idx="2"/>
          </p:nvPr>
        </p:nvSpPr>
        <p:spPr>
          <a:xfrm>
            <a:off x="6288608" y="1602000"/>
            <a:ext cx="5183725" cy="4420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 name="Google Shape;51;p12"/>
          <p:cNvSpPr txBox="1">
            <a:spLocks noGrp="1"/>
          </p:cNvSpPr>
          <p:nvPr>
            <p:ph type="title"/>
          </p:nvPr>
        </p:nvSpPr>
        <p:spPr>
          <a:xfrm>
            <a:off x="575733" y="252000"/>
            <a:ext cx="10896600" cy="77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12"/>
          <p:cNvSpPr txBox="1">
            <a:spLocks noGrp="1"/>
          </p:cNvSpPr>
          <p:nvPr>
            <p:ph type="body" idx="1"/>
          </p:nvPr>
        </p:nvSpPr>
        <p:spPr>
          <a:xfrm>
            <a:off x="576001" y="1602000"/>
            <a:ext cx="5280267" cy="4421088"/>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2"/>
          <p:cNvSpPr txBox="1">
            <a:spLocks noGrp="1"/>
          </p:cNvSpPr>
          <p:nvPr>
            <p:ph type="sldNum" idx="12"/>
          </p:nvPr>
        </p:nvSpPr>
        <p:spPr>
          <a:xfrm>
            <a:off x="11688236" y="6408744"/>
            <a:ext cx="590549"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1pPr>
            <a:lvl2pPr marL="0" marR="0" lvl="1"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2pPr>
            <a:lvl3pPr marL="0" marR="0" lvl="2"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3pPr>
            <a:lvl4pPr marL="0" marR="0" lvl="3"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4pPr>
            <a:lvl5pPr marL="0" marR="0" lvl="4"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5pPr>
            <a:lvl6pPr marL="0" marR="0" lvl="5"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6pPr>
            <a:lvl7pPr marL="0" marR="0" lvl="6"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7pPr>
            <a:lvl8pPr marL="0" marR="0" lvl="7"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8pPr>
            <a:lvl9pPr marL="0" marR="0" lvl="8"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 slide 1 graphic">
  <p:cSld name="Content slide 1 graphic">
    <p:spTree>
      <p:nvGrpSpPr>
        <p:cNvPr id="1" name="Shape 58"/>
        <p:cNvGrpSpPr/>
        <p:nvPr/>
      </p:nvGrpSpPr>
      <p:grpSpPr>
        <a:xfrm>
          <a:off x="0" y="0"/>
          <a:ext cx="0" cy="0"/>
          <a:chOff x="0" y="0"/>
          <a:chExt cx="0" cy="0"/>
        </a:xfrm>
      </p:grpSpPr>
      <p:sp>
        <p:nvSpPr>
          <p:cNvPr id="59" name="Google Shape;59;p14"/>
          <p:cNvSpPr>
            <a:spLocks noGrp="1"/>
          </p:cNvSpPr>
          <p:nvPr>
            <p:ph type="pic" idx="2"/>
          </p:nvPr>
        </p:nvSpPr>
        <p:spPr>
          <a:xfrm>
            <a:off x="575733" y="2169088"/>
            <a:ext cx="10896600" cy="378019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body" idx="1"/>
          </p:nvPr>
        </p:nvSpPr>
        <p:spPr>
          <a:xfrm>
            <a:off x="575733" y="1485454"/>
            <a:ext cx="10896600" cy="431378"/>
          </a:xfrm>
          <a:prstGeom prst="rect">
            <a:avLst/>
          </a:prstGeom>
          <a:noFill/>
          <a:ln>
            <a:noFill/>
          </a:ln>
        </p:spPr>
        <p:txBody>
          <a:bodyPr spcFirstLastPara="1" wrap="square" lIns="0" tIns="0" rIns="0" bIns="0" anchor="t" anchorCtr="0">
            <a:noAutofit/>
          </a:bodyPr>
          <a:lstStyle>
            <a:lvl1pPr marL="457200" marR="0" lvl="0" indent="-361950" algn="l" rtl="0">
              <a:lnSpc>
                <a:spcPct val="90000"/>
              </a:lnSpc>
              <a:spcBef>
                <a:spcPts val="750"/>
              </a:spcBef>
              <a:spcAft>
                <a:spcPts val="0"/>
              </a:spcAft>
              <a:buClr>
                <a:schemeClr val="accent6"/>
              </a:buClr>
              <a:buSzPts val="2100"/>
              <a:buFont typeface="Arial"/>
              <a:buChar char="•"/>
              <a:defRPr sz="2100" b="0" i="0" u="none" strike="noStrike" cap="none">
                <a:solidFill>
                  <a:schemeClr val="accent6"/>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title"/>
          </p:nvPr>
        </p:nvSpPr>
        <p:spPr>
          <a:xfrm>
            <a:off x="575733" y="252000"/>
            <a:ext cx="10896600" cy="77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11688236" y="6408744"/>
            <a:ext cx="590549"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1pPr>
            <a:lvl2pPr marL="0" marR="0" lvl="1"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2pPr>
            <a:lvl3pPr marL="0" marR="0" lvl="2"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3pPr>
            <a:lvl4pPr marL="0" marR="0" lvl="3"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4pPr>
            <a:lvl5pPr marL="0" marR="0" lvl="4"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5pPr>
            <a:lvl6pPr marL="0" marR="0" lvl="5"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6pPr>
            <a:lvl7pPr marL="0" marR="0" lvl="6"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7pPr>
            <a:lvl8pPr marL="0" marR="0" lvl="7"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8pPr>
            <a:lvl9pPr marL="0" marR="0" lvl="8" indent="0" algn="l">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slide simple">
  <p:cSld name="Divider slide simple">
    <p:spTree>
      <p:nvGrpSpPr>
        <p:cNvPr id="1" name="Shape 67"/>
        <p:cNvGrpSpPr/>
        <p:nvPr/>
      </p:nvGrpSpPr>
      <p:grpSpPr>
        <a:xfrm>
          <a:off x="0" y="0"/>
          <a:ext cx="0" cy="0"/>
          <a:chOff x="0" y="0"/>
          <a:chExt cx="0" cy="0"/>
        </a:xfrm>
      </p:grpSpPr>
      <p:sp>
        <p:nvSpPr>
          <p:cNvPr id="68" name="Google Shape;68;p16"/>
          <p:cNvSpPr txBox="1">
            <a:spLocks noGrp="1"/>
          </p:cNvSpPr>
          <p:nvPr>
            <p:ph type="body" idx="1"/>
          </p:nvPr>
        </p:nvSpPr>
        <p:spPr>
          <a:xfrm>
            <a:off x="575733" y="2268000"/>
            <a:ext cx="10896600" cy="786576"/>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rgbClr val="58595B"/>
              </a:buClr>
              <a:buSzPts val="5000"/>
              <a:buFont typeface="Arial"/>
              <a:buNone/>
              <a:defRPr sz="5000" b="1" i="0" u="none" strike="noStrike" cap="none">
                <a:solidFill>
                  <a:srgbClr val="58595B"/>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
        <p:cNvGrpSpPr/>
        <p:nvPr/>
      </p:nvGrpSpPr>
      <p:grpSpPr>
        <a:xfrm>
          <a:off x="0" y="0"/>
          <a:ext cx="0" cy="0"/>
          <a:chOff x="0" y="0"/>
          <a:chExt cx="0" cy="0"/>
        </a:xfrm>
      </p:grpSpPr>
      <p:sp>
        <p:nvSpPr>
          <p:cNvPr id="13" name="Google Shape;13;p6"/>
          <p:cNvSpPr txBox="1">
            <a:spLocks noGrp="1"/>
          </p:cNvSpPr>
          <p:nvPr>
            <p:ph type="title"/>
          </p:nvPr>
        </p:nvSpPr>
        <p:spPr>
          <a:xfrm>
            <a:off x="838201" y="4294910"/>
            <a:ext cx="10374745" cy="12376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6"/>
          <p:cNvSpPr txBox="1">
            <a:spLocks noGrp="1"/>
          </p:cNvSpPr>
          <p:nvPr>
            <p:ph type="dt" idx="10"/>
          </p:nvPr>
        </p:nvSpPr>
        <p:spPr>
          <a:xfrm>
            <a:off x="8469745" y="6356352"/>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4756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chemeClr val="lt2">
            <a:alpha val="35686"/>
          </a:schemeClr>
        </a:solidFill>
        <a:effectLst/>
      </p:bgPr>
    </p:bg>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1480008" y="780008"/>
            <a:ext cx="5421047" cy="77702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E6FB7"/>
              </a:buClr>
              <a:buSzPts val="2800"/>
              <a:buFont typeface="Arial"/>
              <a:buNone/>
              <a:defRPr sz="2100">
                <a:solidFill>
                  <a:srgbClr val="3E6FB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 name="Google Shape;20;p8"/>
          <p:cNvPicPr preferRelativeResize="0"/>
          <p:nvPr/>
        </p:nvPicPr>
        <p:blipFill rotWithShape="1">
          <a:blip r:embed="rId2">
            <a:alphaModFix/>
          </a:blip>
          <a:srcRect/>
          <a:stretch/>
        </p:blipFill>
        <p:spPr>
          <a:xfrm>
            <a:off x="577074" y="828156"/>
            <a:ext cx="679633" cy="679633"/>
          </a:xfrm>
          <a:prstGeom prst="rect">
            <a:avLst/>
          </a:prstGeom>
          <a:noFill/>
          <a:ln>
            <a:noFill/>
          </a:ln>
        </p:spPr>
      </p:pic>
    </p:spTree>
    <p:extLst>
      <p:ext uri="{BB962C8B-B14F-4D97-AF65-F5344CB8AC3E}">
        <p14:creationId xmlns:p14="http://schemas.microsoft.com/office/powerpoint/2010/main" val="323568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bg>
      <p:bgPr>
        <a:solidFill>
          <a:schemeClr val="lt2">
            <a:alpha val="35686"/>
          </a:schemeClr>
        </a:solidFill>
        <a:effectLst/>
      </p:bgPr>
    </p:bg>
    <p:spTree>
      <p:nvGrpSpPr>
        <p:cNvPr id="1" name="Shape 21"/>
        <p:cNvGrpSpPr/>
        <p:nvPr/>
      </p:nvGrpSpPr>
      <p:grpSpPr>
        <a:xfrm>
          <a:off x="0" y="0"/>
          <a:ext cx="0" cy="0"/>
          <a:chOff x="0" y="0"/>
          <a:chExt cx="0" cy="0"/>
        </a:xfrm>
      </p:grpSpPr>
      <p:pic>
        <p:nvPicPr>
          <p:cNvPr id="22" name="Google Shape;22;p9"/>
          <p:cNvPicPr preferRelativeResize="0"/>
          <p:nvPr/>
        </p:nvPicPr>
        <p:blipFill rotWithShape="1">
          <a:blip r:embed="rId2">
            <a:alphaModFix/>
          </a:blip>
          <a:srcRect/>
          <a:stretch/>
        </p:blipFill>
        <p:spPr>
          <a:xfrm>
            <a:off x="3556000" y="406400"/>
            <a:ext cx="5080000" cy="5080000"/>
          </a:xfrm>
          <a:prstGeom prst="rect">
            <a:avLst/>
          </a:prstGeom>
          <a:noFill/>
          <a:ln>
            <a:noFill/>
          </a:ln>
        </p:spPr>
      </p:pic>
      <p:sp>
        <p:nvSpPr>
          <p:cNvPr id="23" name="Google Shape;23;p9"/>
          <p:cNvSpPr txBox="1"/>
          <p:nvPr/>
        </p:nvSpPr>
        <p:spPr>
          <a:xfrm>
            <a:off x="2273300" y="1638301"/>
            <a:ext cx="7645400" cy="438551"/>
          </a:xfrm>
          <a:prstGeom prst="rect">
            <a:avLst/>
          </a:prstGeom>
          <a:noFill/>
          <a:ln>
            <a:noFill/>
          </a:ln>
        </p:spPr>
        <p:txBody>
          <a:bodyPr spcFirstLastPara="1" wrap="square" lIns="68569" tIns="34275" rIns="68569" bIns="34275" anchor="t" anchorCtr="0">
            <a:spAutoFit/>
          </a:bodyPr>
          <a:lstStyle/>
          <a:p>
            <a:pPr marL="0" marR="0" lvl="0" indent="0" algn="ctr" rtl="0">
              <a:spcBef>
                <a:spcPts val="0"/>
              </a:spcBef>
              <a:spcAft>
                <a:spcPts val="0"/>
              </a:spcAft>
              <a:buNone/>
            </a:pPr>
            <a:r>
              <a:rPr lang="en-US" sz="2400" b="0" i="0" u="none" strike="noStrike" cap="none">
                <a:solidFill>
                  <a:srgbClr val="FAC415"/>
                </a:solidFill>
                <a:latin typeface="Arial"/>
                <a:ea typeface="Arial"/>
                <a:cs typeface="Arial"/>
                <a:sym typeface="Arial"/>
              </a:rPr>
              <a:t>THANK YOU FOR YOUR ATTENTION!</a:t>
            </a:r>
            <a:endParaRPr sz="2400" b="0" i="0" u="none" strike="noStrike" cap="none">
              <a:solidFill>
                <a:schemeClr val="dk1"/>
              </a:solidFill>
              <a:latin typeface="Arial"/>
              <a:ea typeface="Arial"/>
              <a:cs typeface="Arial"/>
              <a:sym typeface="Arial"/>
            </a:endParaRPr>
          </a:p>
        </p:txBody>
      </p:sp>
      <p:pic>
        <p:nvPicPr>
          <p:cNvPr id="24" name="Google Shape;24;p9"/>
          <p:cNvPicPr preferRelativeResize="0"/>
          <p:nvPr/>
        </p:nvPicPr>
        <p:blipFill rotWithShape="1">
          <a:blip r:embed="rId3">
            <a:alphaModFix/>
          </a:blip>
          <a:srcRect/>
          <a:stretch/>
        </p:blipFill>
        <p:spPr>
          <a:xfrm>
            <a:off x="3315190" y="6075762"/>
            <a:ext cx="782239" cy="782238"/>
          </a:xfrm>
          <a:prstGeom prst="rect">
            <a:avLst/>
          </a:prstGeom>
          <a:noFill/>
          <a:ln>
            <a:noFill/>
          </a:ln>
        </p:spPr>
      </p:pic>
      <p:pic>
        <p:nvPicPr>
          <p:cNvPr id="25" name="Google Shape;25;p9"/>
          <p:cNvPicPr preferRelativeResize="0"/>
          <p:nvPr/>
        </p:nvPicPr>
        <p:blipFill rotWithShape="1">
          <a:blip r:embed="rId4">
            <a:alphaModFix/>
          </a:blip>
          <a:srcRect/>
          <a:stretch/>
        </p:blipFill>
        <p:spPr>
          <a:xfrm>
            <a:off x="8244882" y="6075762"/>
            <a:ext cx="782239" cy="782238"/>
          </a:xfrm>
          <a:prstGeom prst="rect">
            <a:avLst/>
          </a:prstGeom>
          <a:noFill/>
          <a:ln>
            <a:noFill/>
          </a:ln>
        </p:spPr>
      </p:pic>
      <p:pic>
        <p:nvPicPr>
          <p:cNvPr id="26" name="Google Shape;26;p9"/>
          <p:cNvPicPr preferRelativeResize="0"/>
          <p:nvPr/>
        </p:nvPicPr>
        <p:blipFill rotWithShape="1">
          <a:blip r:embed="rId5">
            <a:alphaModFix/>
          </a:blip>
          <a:srcRect/>
          <a:stretch/>
        </p:blipFill>
        <p:spPr>
          <a:xfrm>
            <a:off x="5780035" y="6075762"/>
            <a:ext cx="782239" cy="782238"/>
          </a:xfrm>
          <a:prstGeom prst="rect">
            <a:avLst/>
          </a:prstGeom>
          <a:noFill/>
          <a:ln>
            <a:noFill/>
          </a:ln>
        </p:spPr>
      </p:pic>
    </p:spTree>
    <p:extLst>
      <p:ext uri="{BB962C8B-B14F-4D97-AF65-F5344CB8AC3E}">
        <p14:creationId xmlns:p14="http://schemas.microsoft.com/office/powerpoint/2010/main" val="419616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2">
            <a:alpha val="36000"/>
          </a:schemeClr>
        </a:solidFill>
        <a:effectLst/>
      </p:bgPr>
    </p:bg>
    <p:spTree>
      <p:nvGrpSpPr>
        <p:cNvPr id="1" name=""/>
        <p:cNvGrpSpPr/>
        <p:nvPr/>
      </p:nvGrpSpPr>
      <p:grpSpPr>
        <a:xfrm>
          <a:off x="0" y="0"/>
          <a:ext cx="0" cy="0"/>
          <a:chOff x="0" y="0"/>
          <a:chExt cx="0" cy="0"/>
        </a:xfrm>
      </p:grpSpPr>
      <p:cxnSp>
        <p:nvCxnSpPr>
          <p:cNvPr id="3" name="Connettore 1 2"/>
          <p:cNvCxnSpPr/>
          <p:nvPr userDrawn="1"/>
        </p:nvCxnSpPr>
        <p:spPr>
          <a:xfrm>
            <a:off x="1276807" y="1152524"/>
            <a:ext cx="9772193" cy="0"/>
          </a:xfrm>
          <a:prstGeom prst="line">
            <a:avLst/>
          </a:prstGeom>
          <a:ln w="88900">
            <a:solidFill>
              <a:srgbClr val="3E6FB7"/>
            </a:solidFill>
          </a:ln>
        </p:spPr>
        <p:style>
          <a:lnRef idx="3">
            <a:schemeClr val="accent5"/>
          </a:lnRef>
          <a:fillRef idx="0">
            <a:schemeClr val="accent5"/>
          </a:fillRef>
          <a:effectRef idx="2">
            <a:schemeClr val="accent5"/>
          </a:effectRef>
          <a:fontRef idx="minor">
            <a:schemeClr val="tx1"/>
          </a:fontRef>
        </p:style>
      </p:cxnSp>
      <p:sp>
        <p:nvSpPr>
          <p:cNvPr id="8" name="Title Placeholder 1"/>
          <p:cNvSpPr>
            <a:spLocks noGrp="1"/>
          </p:cNvSpPr>
          <p:nvPr>
            <p:ph type="title" hasCustomPrompt="1"/>
          </p:nvPr>
        </p:nvSpPr>
        <p:spPr>
          <a:xfrm>
            <a:off x="1276807" y="271889"/>
            <a:ext cx="9010193" cy="777020"/>
          </a:xfrm>
          <a:prstGeom prst="rect">
            <a:avLst/>
          </a:prstGeom>
        </p:spPr>
        <p:txBody>
          <a:bodyPr vert="horz" lIns="91440" tIns="45720" rIns="91440" bIns="45720" rtlCol="0" anchor="ctr">
            <a:normAutofit/>
          </a:bodyPr>
          <a:lstStyle>
            <a:lvl1pPr>
              <a:defRPr sz="2800" baseline="0">
                <a:solidFill>
                  <a:srgbClr val="3E6FB7"/>
                </a:solidFill>
              </a:defRPr>
            </a:lvl1pPr>
          </a:lstStyle>
          <a:p>
            <a:r>
              <a:rPr lang="en-US" dirty="0"/>
              <a:t>TITLE 2</a:t>
            </a:r>
          </a:p>
        </p:txBody>
      </p:sp>
      <p:pic>
        <p:nvPicPr>
          <p:cNvPr id="4" name="Slika 8" descr="image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1" y="79375"/>
            <a:ext cx="1050906" cy="129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703742"/>
      </p:ext>
    </p:extLst>
  </p:cSld>
  <p:clrMapOvr>
    <a:overrideClrMapping bg1="lt1" tx1="dk1" bg2="lt2" tx2="dk2" accent1="accent1" accent2="accent2" accent3="accent3" accent4="accent4" accent5="accent5" accent6="accent6" hlink="hlink" folHlink="folHlink"/>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theme" Target="../theme/theme5.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
        <p:cNvGrpSpPr/>
        <p:nvPr/>
      </p:nvGrpSpPr>
      <p:grpSpPr>
        <a:xfrm>
          <a:off x="0" y="0"/>
          <a:ext cx="0" cy="0"/>
          <a:chOff x="0" y="0"/>
          <a:chExt cx="0" cy="0"/>
        </a:xfrm>
      </p:grpSpPr>
      <p:pic>
        <p:nvPicPr>
          <p:cNvPr id="37" name="Google Shape;37;p9"/>
          <p:cNvPicPr preferRelativeResize="0"/>
          <p:nvPr/>
        </p:nvPicPr>
        <p:blipFill rotWithShape="1">
          <a:blip r:embed="rId4">
            <a:alphaModFix/>
          </a:blip>
          <a:srcRect/>
          <a:stretch/>
        </p:blipFill>
        <p:spPr>
          <a:xfrm>
            <a:off x="287871" y="6280157"/>
            <a:ext cx="529167" cy="388937"/>
          </a:xfrm>
          <a:prstGeom prst="rect">
            <a:avLst/>
          </a:prstGeom>
          <a:noFill/>
          <a:ln>
            <a:noFill/>
          </a:ln>
        </p:spPr>
      </p:pic>
      <p:sp>
        <p:nvSpPr>
          <p:cNvPr id="38" name="Google Shape;38;p9"/>
          <p:cNvSpPr txBox="1">
            <a:spLocks noGrp="1"/>
          </p:cNvSpPr>
          <p:nvPr>
            <p:ph type="title"/>
          </p:nvPr>
        </p:nvSpPr>
        <p:spPr>
          <a:xfrm>
            <a:off x="838205" y="4294187"/>
            <a:ext cx="10373783" cy="1238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1pPr>
            <a:lvl2pPr marR="0" lvl="1"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2pPr>
            <a:lvl3pPr marR="0" lvl="2"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3pPr>
            <a:lvl4pPr marR="0" lvl="3"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4pPr>
            <a:lvl5pPr marR="0" lvl="4"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5pPr>
            <a:lvl6pPr marR="0" lvl="5"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6pPr>
            <a:lvl7pPr marR="0" lvl="6"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7pPr>
            <a:lvl8pPr marR="0" lvl="7"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8pPr>
            <a:lvl9pPr marR="0" lvl="8"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9pPr>
          </a:lstStyle>
          <a:p>
            <a:endParaRPr/>
          </a:p>
        </p:txBody>
      </p:sp>
      <p:sp>
        <p:nvSpPr>
          <p:cNvPr id="39" name="Google Shape;39;p9"/>
          <p:cNvSpPr txBox="1">
            <a:spLocks noGrp="1"/>
          </p:cNvSpPr>
          <p:nvPr>
            <p:ph type="sldNum" idx="12"/>
          </p:nvPr>
        </p:nvSpPr>
        <p:spPr>
          <a:xfrm>
            <a:off x="11688236" y="6408744"/>
            <a:ext cx="59054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1pPr>
            <a:lvl2pPr marL="0" marR="0" lvl="1" indent="0" algn="l" rtl="0">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2pPr>
            <a:lvl3pPr marL="0" marR="0" lvl="2" indent="0" algn="l" rtl="0">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3pPr>
            <a:lvl4pPr marL="0" marR="0" lvl="3" indent="0" algn="l" rtl="0">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4pPr>
            <a:lvl5pPr marL="0" marR="0" lvl="4" indent="0" algn="l" rtl="0">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5pPr>
            <a:lvl6pPr marL="0" marR="0" lvl="5" indent="0" algn="l" rtl="0">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6pPr>
            <a:lvl7pPr marL="0" marR="0" lvl="6" indent="0" algn="l" rtl="0">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7pPr>
            <a:lvl8pPr marL="0" marR="0" lvl="7" indent="0" algn="l" rtl="0">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8pPr>
            <a:lvl9pPr marL="0" marR="0" lvl="8" indent="0" algn="l" rtl="0">
              <a:lnSpc>
                <a:spcPct val="100000"/>
              </a:lnSpc>
              <a:spcBef>
                <a:spcPts val="0"/>
              </a:spcBef>
              <a:spcAft>
                <a:spcPts val="0"/>
              </a:spcAft>
              <a:buClr>
                <a:srgbClr val="898989"/>
              </a:buClr>
              <a:buSzPts val="900"/>
              <a:buFont typeface="Calibri"/>
              <a:buNone/>
              <a:defRPr sz="900" b="1" i="0" u="none">
                <a:solidFill>
                  <a:srgbClr val="898989"/>
                </a:solidFill>
                <a:latin typeface="Calibri"/>
                <a:ea typeface="Calibri"/>
                <a:cs typeface="Calibri"/>
                <a:sym typeface="Calibri"/>
              </a:defRPr>
            </a:lvl9pPr>
          </a:lstStyle>
          <a:p>
            <a:fld id="{00000000-1234-1234-1234-123412341234}" type="slidenum">
              <a:rPr lang="en-US" smtClean="0"/>
              <a:pPr/>
              <a:t>‹#›</a:t>
            </a:fld>
            <a:endParaRPr lang="en-US"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
        <p:cNvGrpSpPr/>
        <p:nvPr/>
      </p:nvGrpSpPr>
      <p:grpSpPr>
        <a:xfrm>
          <a:off x="0" y="0"/>
          <a:ext cx="0" cy="0"/>
          <a:chOff x="0" y="0"/>
          <a:chExt cx="0" cy="0"/>
        </a:xfrm>
      </p:grpSpPr>
      <p:pic>
        <p:nvPicPr>
          <p:cNvPr id="45" name="Google Shape;45;p11"/>
          <p:cNvPicPr preferRelativeResize="0"/>
          <p:nvPr/>
        </p:nvPicPr>
        <p:blipFill rotWithShape="1">
          <a:blip r:embed="rId4">
            <a:alphaModFix/>
          </a:blip>
          <a:srcRect/>
          <a:stretch/>
        </p:blipFill>
        <p:spPr>
          <a:xfrm>
            <a:off x="287871" y="6280157"/>
            <a:ext cx="529167" cy="388937"/>
          </a:xfrm>
          <a:prstGeom prst="rect">
            <a:avLst/>
          </a:prstGeom>
          <a:noFill/>
          <a:ln>
            <a:noFill/>
          </a:ln>
        </p:spPr>
      </p:pic>
      <p:sp>
        <p:nvSpPr>
          <p:cNvPr id="46" name="Google Shape;46;p11"/>
          <p:cNvSpPr txBox="1"/>
          <p:nvPr/>
        </p:nvSpPr>
        <p:spPr>
          <a:xfrm>
            <a:off x="2207683" y="632142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7" name="Google Shape;47;p11"/>
          <p:cNvSpPr txBox="1">
            <a:spLocks noGrp="1"/>
          </p:cNvSpPr>
          <p:nvPr>
            <p:ph type="title"/>
          </p:nvPr>
        </p:nvSpPr>
        <p:spPr>
          <a:xfrm>
            <a:off x="838205" y="4294187"/>
            <a:ext cx="10373783" cy="1238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1pPr>
            <a:lvl2pPr marR="0" lvl="1"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2pPr>
            <a:lvl3pPr marR="0" lvl="2"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3pPr>
            <a:lvl4pPr marR="0" lvl="3"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4pPr>
            <a:lvl5pPr marR="0" lvl="4"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5pPr>
            <a:lvl6pPr marR="0" lvl="5"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6pPr>
            <a:lvl7pPr marR="0" lvl="6"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7pPr>
            <a:lvl8pPr marR="0" lvl="7"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8pPr>
            <a:lvl9pPr marR="0" lvl="8"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9pPr>
          </a:lstStyle>
          <a:p>
            <a:endParaRPr/>
          </a:p>
        </p:txBody>
      </p:sp>
      <p:sp>
        <p:nvSpPr>
          <p:cNvPr id="48" name="Google Shape;48;p11"/>
          <p:cNvSpPr txBox="1">
            <a:spLocks noGrp="1"/>
          </p:cNvSpPr>
          <p:nvPr>
            <p:ph type="sldNum" idx="12"/>
          </p:nvPr>
        </p:nvSpPr>
        <p:spPr>
          <a:xfrm>
            <a:off x="11688236" y="6408744"/>
            <a:ext cx="59054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1pPr>
            <a:lvl2pPr marL="0" marR="0" lvl="1"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2pPr>
            <a:lvl3pPr marL="0" marR="0" lvl="2"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3pPr>
            <a:lvl4pPr marL="0" marR="0" lvl="3"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4pPr>
            <a:lvl5pPr marL="0" marR="0" lvl="4"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5pPr>
            <a:lvl6pPr marL="0" marR="0" lvl="5"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6pPr>
            <a:lvl7pPr marL="0" marR="0" lvl="6"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7pPr>
            <a:lvl8pPr marL="0" marR="0" lvl="7"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8pPr>
            <a:lvl9pPr marL="0" marR="0" lvl="8"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9pPr>
          </a:lstStyle>
          <a:p>
            <a:fld id="{00000000-1234-1234-1234-123412341234}" type="slidenum">
              <a:rPr lang="en-US" smtClean="0"/>
              <a:pPr/>
              <a:t>‹#›</a:t>
            </a:fld>
            <a:endParaRPr lang="en-US"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pic>
        <p:nvPicPr>
          <p:cNvPr id="55" name="Google Shape;55;p13"/>
          <p:cNvPicPr preferRelativeResize="0"/>
          <p:nvPr/>
        </p:nvPicPr>
        <p:blipFill rotWithShape="1">
          <a:blip r:embed="rId4">
            <a:alphaModFix/>
          </a:blip>
          <a:srcRect/>
          <a:stretch/>
        </p:blipFill>
        <p:spPr>
          <a:xfrm>
            <a:off x="287871" y="6280157"/>
            <a:ext cx="529167" cy="388937"/>
          </a:xfrm>
          <a:prstGeom prst="rect">
            <a:avLst/>
          </a:prstGeom>
          <a:noFill/>
          <a:ln>
            <a:noFill/>
          </a:ln>
        </p:spPr>
      </p:pic>
      <p:sp>
        <p:nvSpPr>
          <p:cNvPr id="56" name="Google Shape;56;p13"/>
          <p:cNvSpPr txBox="1">
            <a:spLocks noGrp="1"/>
          </p:cNvSpPr>
          <p:nvPr>
            <p:ph type="title"/>
          </p:nvPr>
        </p:nvSpPr>
        <p:spPr>
          <a:xfrm>
            <a:off x="838205" y="4294187"/>
            <a:ext cx="10373783" cy="1238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1pPr>
            <a:lvl2pPr marR="0" lvl="1"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2pPr>
            <a:lvl3pPr marR="0" lvl="2"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3pPr>
            <a:lvl4pPr marR="0" lvl="3"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4pPr>
            <a:lvl5pPr marR="0" lvl="4"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5pPr>
            <a:lvl6pPr marR="0" lvl="5"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6pPr>
            <a:lvl7pPr marR="0" lvl="6"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7pPr>
            <a:lvl8pPr marR="0" lvl="7"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8pPr>
            <a:lvl9pPr marR="0" lvl="8"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9pPr>
          </a:lstStyle>
          <a:p>
            <a:endParaRPr/>
          </a:p>
        </p:txBody>
      </p:sp>
      <p:sp>
        <p:nvSpPr>
          <p:cNvPr id="57" name="Google Shape;57;p13"/>
          <p:cNvSpPr txBox="1">
            <a:spLocks noGrp="1"/>
          </p:cNvSpPr>
          <p:nvPr>
            <p:ph type="sldNum" idx="12"/>
          </p:nvPr>
        </p:nvSpPr>
        <p:spPr>
          <a:xfrm>
            <a:off x="11688236" y="6408744"/>
            <a:ext cx="59054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1pPr>
            <a:lvl2pPr marL="0" marR="0" lvl="1"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2pPr>
            <a:lvl3pPr marL="0" marR="0" lvl="2"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3pPr>
            <a:lvl4pPr marL="0" marR="0" lvl="3"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4pPr>
            <a:lvl5pPr marL="0" marR="0" lvl="4"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5pPr>
            <a:lvl6pPr marL="0" marR="0" lvl="5"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6pPr>
            <a:lvl7pPr marL="0" marR="0" lvl="6"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7pPr>
            <a:lvl8pPr marL="0" marR="0" lvl="7"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8pPr>
            <a:lvl9pPr marL="0" marR="0" lvl="8" indent="0" algn="l" rtl="0">
              <a:lnSpc>
                <a:spcPct val="100000"/>
              </a:lnSpc>
              <a:spcBef>
                <a:spcPts val="0"/>
              </a:spcBef>
              <a:spcAft>
                <a:spcPts val="0"/>
              </a:spcAft>
              <a:buClr>
                <a:srgbClr val="898989"/>
              </a:buClr>
              <a:buSzPts val="1800"/>
              <a:buFont typeface="Calibri"/>
              <a:buNone/>
              <a:defRPr sz="1800" b="1" i="0" u="none">
                <a:solidFill>
                  <a:srgbClr val="898989"/>
                </a:solidFill>
                <a:latin typeface="Calibri"/>
                <a:ea typeface="Calibri"/>
                <a:cs typeface="Calibri"/>
                <a:sym typeface="Calibri"/>
              </a:defRPr>
            </a:lvl9pPr>
          </a:lstStyle>
          <a:p>
            <a:fld id="{00000000-1234-1234-1234-123412341234}" type="slidenum">
              <a:rPr lang="en-US" smtClean="0"/>
              <a:pPr/>
              <a:t>‹#›</a:t>
            </a:fld>
            <a:endParaRPr lang="en-US"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4">
            <a:alphaModFix/>
          </a:blip>
          <a:srcRect/>
          <a:stretch/>
        </p:blipFill>
        <p:spPr>
          <a:xfrm>
            <a:off x="10703984" y="431807"/>
            <a:ext cx="905933" cy="846137"/>
          </a:xfrm>
          <a:prstGeom prst="rect">
            <a:avLst/>
          </a:prstGeom>
          <a:noFill/>
          <a:ln>
            <a:noFill/>
          </a:ln>
        </p:spPr>
      </p:pic>
      <p:pic>
        <p:nvPicPr>
          <p:cNvPr id="65" name="Google Shape;65;p15"/>
          <p:cNvPicPr preferRelativeResize="0"/>
          <p:nvPr/>
        </p:nvPicPr>
        <p:blipFill rotWithShape="1">
          <a:blip r:embed="rId5">
            <a:alphaModFix/>
          </a:blip>
          <a:srcRect/>
          <a:stretch/>
        </p:blipFill>
        <p:spPr>
          <a:xfrm>
            <a:off x="10223500" y="4522794"/>
            <a:ext cx="1386416" cy="1385887"/>
          </a:xfrm>
          <a:prstGeom prst="rect">
            <a:avLst/>
          </a:prstGeom>
          <a:noFill/>
          <a:ln>
            <a:noFill/>
          </a:ln>
        </p:spPr>
      </p:pic>
      <p:sp>
        <p:nvSpPr>
          <p:cNvPr id="66" name="Google Shape;66;p15"/>
          <p:cNvSpPr txBox="1">
            <a:spLocks noGrp="1"/>
          </p:cNvSpPr>
          <p:nvPr>
            <p:ph type="title"/>
          </p:nvPr>
        </p:nvSpPr>
        <p:spPr>
          <a:xfrm>
            <a:off x="838205" y="4294187"/>
            <a:ext cx="10373783" cy="1238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1pPr>
            <a:lvl2pPr marR="0" lvl="1"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2pPr>
            <a:lvl3pPr marR="0" lvl="2"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3pPr>
            <a:lvl4pPr marR="0" lvl="3"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4pPr>
            <a:lvl5pPr marR="0" lvl="4"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5pPr>
            <a:lvl6pPr marR="0" lvl="5"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6pPr>
            <a:lvl7pPr marR="0" lvl="6"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7pPr>
            <a:lvl8pPr marR="0" lvl="7"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8pPr>
            <a:lvl9pPr marR="0" lvl="8" algn="l" rtl="0">
              <a:lnSpc>
                <a:spcPct val="90000"/>
              </a:lnSpc>
              <a:spcBef>
                <a:spcPts val="0"/>
              </a:spcBef>
              <a:spcAft>
                <a:spcPts val="0"/>
              </a:spcAft>
              <a:buSzPts val="1400"/>
              <a:buNone/>
              <a:defRPr sz="4500" b="0" i="0" u="none" strike="noStrike" cap="none">
                <a:solidFill>
                  <a:schemeClr val="lt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3E6FB7"/>
        </a:solidFill>
        <a:effectLst/>
      </p:bgPr>
    </p:bg>
    <p:spTree>
      <p:nvGrpSpPr>
        <p:cNvPr id="1" name="Shape 5"/>
        <p:cNvGrpSpPr/>
        <p:nvPr/>
      </p:nvGrpSpPr>
      <p:grpSpPr>
        <a:xfrm>
          <a:off x="0" y="0"/>
          <a:ext cx="0" cy="0"/>
          <a:chOff x="0" y="0"/>
          <a:chExt cx="0" cy="0"/>
        </a:xfrm>
      </p:grpSpPr>
      <p:sp>
        <p:nvSpPr>
          <p:cNvPr id="6" name="Google Shape;6;p5"/>
          <p:cNvSpPr/>
          <p:nvPr/>
        </p:nvSpPr>
        <p:spPr>
          <a:xfrm>
            <a:off x="-1" y="6096000"/>
            <a:ext cx="12192000" cy="762000"/>
          </a:xfrm>
          <a:prstGeom prst="rect">
            <a:avLst/>
          </a:prstGeom>
          <a:solidFill>
            <a:schemeClr val="accent1"/>
          </a:solidFill>
          <a:ln w="12700" cap="flat" cmpd="sng">
            <a:solidFill>
              <a:srgbClr val="ACACAC"/>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 name="Google Shape;7;p5"/>
          <p:cNvSpPr txBox="1">
            <a:spLocks noGrp="1"/>
          </p:cNvSpPr>
          <p:nvPr>
            <p:ph type="title"/>
          </p:nvPr>
        </p:nvSpPr>
        <p:spPr>
          <a:xfrm>
            <a:off x="838201" y="4294910"/>
            <a:ext cx="10374745" cy="12376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5"/>
          <p:cNvSpPr txBox="1">
            <a:spLocks noGrp="1"/>
          </p:cNvSpPr>
          <p:nvPr>
            <p:ph type="dt" idx="10"/>
          </p:nvPr>
        </p:nvSpPr>
        <p:spPr>
          <a:xfrm>
            <a:off x="8469745" y="6356352"/>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3E6FB7"/>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pic>
        <p:nvPicPr>
          <p:cNvPr id="9" name="Google Shape;9;p5"/>
          <p:cNvPicPr preferRelativeResize="0"/>
          <p:nvPr/>
        </p:nvPicPr>
        <p:blipFill rotWithShape="1">
          <a:blip r:embed="rId6">
            <a:alphaModFix/>
          </a:blip>
          <a:srcRect/>
          <a:stretch/>
        </p:blipFill>
        <p:spPr>
          <a:xfrm>
            <a:off x="1968215" y="6301390"/>
            <a:ext cx="537096" cy="358064"/>
          </a:xfrm>
          <a:prstGeom prst="rect">
            <a:avLst/>
          </a:prstGeom>
          <a:noFill/>
          <a:ln>
            <a:noFill/>
          </a:ln>
        </p:spPr>
      </p:pic>
      <p:sp>
        <p:nvSpPr>
          <p:cNvPr id="10" name="Google Shape;10;p5"/>
          <p:cNvSpPr txBox="1"/>
          <p:nvPr/>
        </p:nvSpPr>
        <p:spPr>
          <a:xfrm>
            <a:off x="303434" y="6278848"/>
            <a:ext cx="1664783" cy="300052"/>
          </a:xfrm>
          <a:prstGeom prst="rect">
            <a:avLst/>
          </a:prstGeom>
          <a:noFill/>
          <a:ln>
            <a:noFill/>
          </a:ln>
        </p:spPr>
        <p:txBody>
          <a:bodyPr spcFirstLastPara="1" wrap="square" lIns="68569" tIns="34275" rIns="68569" bIns="34275" anchor="t" anchorCtr="0">
            <a:spAutoFit/>
          </a:bodyPr>
          <a:lstStyle/>
          <a:p>
            <a:pPr marL="0" marR="0" lvl="0" indent="0" algn="r" rtl="0">
              <a:spcBef>
                <a:spcPts val="0"/>
              </a:spcBef>
              <a:spcAft>
                <a:spcPts val="0"/>
              </a:spcAft>
              <a:buNone/>
            </a:pPr>
            <a:r>
              <a:rPr lang="en-US" sz="750" b="0" i="0" u="none" strike="noStrike" cap="none">
                <a:solidFill>
                  <a:schemeClr val="dk1"/>
                </a:solidFill>
                <a:latin typeface="Calibri"/>
                <a:ea typeface="Calibri"/>
                <a:cs typeface="Calibri"/>
                <a:sym typeface="Calibri"/>
              </a:rPr>
              <a:t>Co-funded by</a:t>
            </a:r>
            <a:endParaRPr sz="1050"/>
          </a:p>
          <a:p>
            <a:pPr marL="0" marR="0" lvl="0" indent="0" algn="r" rtl="0">
              <a:spcBef>
                <a:spcPts val="0"/>
              </a:spcBef>
              <a:spcAft>
                <a:spcPts val="0"/>
              </a:spcAft>
              <a:buNone/>
            </a:pPr>
            <a:r>
              <a:rPr lang="en-US" sz="750" b="0" i="0" u="none" strike="noStrike" cap="none">
                <a:solidFill>
                  <a:schemeClr val="dk1"/>
                </a:solidFill>
                <a:latin typeface="Calibri"/>
                <a:ea typeface="Calibri"/>
                <a:cs typeface="Calibri"/>
                <a:sym typeface="Calibri"/>
              </a:rPr>
              <a:t>the European Union</a:t>
            </a:r>
            <a:endParaRPr sz="750" b="0" i="0" u="none" strike="noStrike" cap="none">
              <a:solidFill>
                <a:schemeClr val="dk1"/>
              </a:solidFill>
              <a:latin typeface="Calibri"/>
              <a:ea typeface="Calibri"/>
              <a:cs typeface="Calibri"/>
              <a:sym typeface="Calibri"/>
            </a:endParaRPr>
          </a:p>
        </p:txBody>
      </p:sp>
      <p:pic>
        <p:nvPicPr>
          <p:cNvPr id="11" name="Google Shape;11;p5"/>
          <p:cNvPicPr preferRelativeResize="0"/>
          <p:nvPr/>
        </p:nvPicPr>
        <p:blipFill rotWithShape="1">
          <a:blip r:embed="rId7">
            <a:alphaModFix/>
          </a:blip>
          <a:srcRect/>
          <a:stretch/>
        </p:blipFill>
        <p:spPr>
          <a:xfrm>
            <a:off x="9995294" y="723516"/>
            <a:ext cx="1217652" cy="1393153"/>
          </a:xfrm>
          <a:prstGeom prst="rect">
            <a:avLst/>
          </a:prstGeom>
          <a:noFill/>
          <a:ln>
            <a:noFill/>
          </a:ln>
        </p:spPr>
      </p:pic>
    </p:spTree>
    <p:extLst>
      <p:ext uri="{BB962C8B-B14F-4D97-AF65-F5344CB8AC3E}">
        <p14:creationId xmlns:p14="http://schemas.microsoft.com/office/powerpoint/2010/main" val="2799226331"/>
      </p:ext>
    </p:extLst>
  </p:cSld>
  <p:clrMap bg1="lt1" tx1="dk1" bg2="dk2" tx2="lt2" accent1="accent1" accent2="accent2" accent3="accent3" accent4="accent4" accent5="accent5" accent6="accent6" hlink="hlink" folHlink="folHlink"/>
  <p:sldLayoutIdLst>
    <p:sldLayoutId id="2147483694" r:id="rId1"/>
    <p:sldLayoutId id="2147483696" r:id="rId2"/>
    <p:sldLayoutId id="2147483697" r:id="rId3"/>
    <p:sldLayoutId id="214748373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Layout" Target="../diagrams/layout1.xml"/><Relationship Id="rId11" Type="http://schemas.openxmlformats.org/officeDocument/2006/relationships/image" Target="../media/image21.png"/><Relationship Id="rId5" Type="http://schemas.openxmlformats.org/officeDocument/2006/relationships/diagramData" Target="../diagrams/data1.xml"/><Relationship Id="rId10" Type="http://schemas.openxmlformats.org/officeDocument/2006/relationships/image" Target="../media/image18.png"/><Relationship Id="rId4" Type="http://schemas.openxmlformats.org/officeDocument/2006/relationships/image" Target="../media/image20.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21.png"/><Relationship Id="rId5" Type="http://schemas.openxmlformats.org/officeDocument/2006/relationships/diagramQuickStyle" Target="../diagrams/quickStyle2.xml"/><Relationship Id="rId10" Type="http://schemas.openxmlformats.org/officeDocument/2006/relationships/image" Target="../media/image20.png"/><Relationship Id="rId4" Type="http://schemas.openxmlformats.org/officeDocument/2006/relationships/diagramLayout" Target="../diagrams/layout2.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36.png"/><Relationship Id="rId5" Type="http://schemas.openxmlformats.org/officeDocument/2006/relationships/image" Target="../media/image2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grpSp>
        <p:nvGrpSpPr>
          <p:cNvPr id="3" name="Group 2"/>
          <p:cNvGrpSpPr/>
          <p:nvPr/>
        </p:nvGrpSpPr>
        <p:grpSpPr>
          <a:xfrm>
            <a:off x="665143" y="856457"/>
            <a:ext cx="3344884" cy="633635"/>
            <a:chOff x="326572" y="6123810"/>
            <a:chExt cx="3344884" cy="633635"/>
          </a:xfrm>
        </p:grpSpPr>
        <p:pic>
          <p:nvPicPr>
            <p:cNvPr id="4" name="Picture 3" descr="EU"/>
            <p:cNvPicPr/>
            <p:nvPr/>
          </p:nvPicPr>
          <p:blipFill>
            <a:blip r:embed="rId3">
              <a:extLst>
                <a:ext uri="{28A0092B-C50C-407E-A947-70E740481C1C}">
                  <a14:useLocalDpi xmlns:a14="http://schemas.microsoft.com/office/drawing/2010/main" val="0"/>
                </a:ext>
              </a:extLst>
            </a:blip>
            <a:srcRect/>
            <a:stretch>
              <a:fillRect/>
            </a:stretch>
          </p:blipFill>
          <p:spPr bwMode="auto">
            <a:xfrm>
              <a:off x="326572" y="6123810"/>
              <a:ext cx="1040501" cy="633635"/>
            </a:xfrm>
            <a:prstGeom prst="rect">
              <a:avLst/>
            </a:prstGeom>
            <a:noFill/>
          </p:spPr>
        </p:pic>
        <p:sp>
          <p:nvSpPr>
            <p:cNvPr id="5" name="TextBox 4"/>
            <p:cNvSpPr txBox="1"/>
            <p:nvPr/>
          </p:nvSpPr>
          <p:spPr>
            <a:xfrm>
              <a:off x="1325758" y="6215415"/>
              <a:ext cx="234569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1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Με τη συγχρηματοδότηση της Ευρωπαϊκής Ένωσης </a:t>
              </a:r>
              <a:endParaRPr kumimoji="0" lang="en-US" sz="11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2" name="Rectangle 1"/>
          <p:cNvSpPr/>
          <p:nvPr/>
        </p:nvSpPr>
        <p:spPr>
          <a:xfrm>
            <a:off x="0" y="4999638"/>
            <a:ext cx="12192000" cy="1858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2" name="Google Shape;886;p128"/>
          <p:cNvSpPr txBox="1"/>
          <p:nvPr/>
        </p:nvSpPr>
        <p:spPr>
          <a:xfrm>
            <a:off x="11007969" y="5320290"/>
            <a:ext cx="1184031" cy="455595"/>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4800"/>
              <a:buFont typeface="Arial"/>
              <a:buNone/>
              <a:tabLst/>
              <a:defRPr/>
            </a:pPr>
            <a:r>
              <a:rPr kumimoji="0" lang="el-GR" sz="2800" b="1" i="0" u="none" strike="noStrike" kern="0" cap="none" spc="0" normalizeH="0" baseline="0" noProof="0" dirty="0">
                <a:ln>
                  <a:noFill/>
                </a:ln>
                <a:solidFill>
                  <a:srgbClr val="FFFFFF"/>
                </a:solidFill>
                <a:effectLst/>
                <a:uLnTx/>
                <a:uFillTx/>
                <a:latin typeface="Calibri"/>
                <a:ea typeface="Calibri"/>
                <a:cs typeface="Calibri"/>
                <a:sym typeface="Calibri"/>
              </a:rPr>
              <a:t>Εν</a:t>
            </a:r>
            <a:r>
              <a:rPr kumimoji="0" lang="en-US" sz="2800" b="1"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el-GR" sz="2800" b="1" i="0" u="none" strike="noStrike" kern="0" cap="none" spc="0" normalizeH="0" baseline="0" noProof="0" dirty="0">
                <a:ln>
                  <a:noFill/>
                </a:ln>
                <a:solidFill>
                  <a:srgbClr val="FFFFFF"/>
                </a:solidFill>
                <a:effectLst/>
                <a:uLnTx/>
                <a:uFillTx/>
                <a:latin typeface="Calibri"/>
                <a:ea typeface="Calibri"/>
                <a:cs typeface="Calibri"/>
                <a:sym typeface="Calibri"/>
              </a:rPr>
              <a:t>2</a:t>
            </a:r>
            <a:endParaRPr kumimoji="0" sz="9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 name="Google Shape;884;p128"/>
          <p:cNvPicPr preferRelativeResize="0"/>
          <p:nvPr/>
        </p:nvPicPr>
        <p:blipFill rotWithShape="1">
          <a:blip r:embed="rId4">
            <a:alphaModFix/>
          </a:blip>
          <a:srcRect/>
          <a:stretch/>
        </p:blipFill>
        <p:spPr>
          <a:xfrm>
            <a:off x="8994792" y="5561994"/>
            <a:ext cx="3017837" cy="773112"/>
          </a:xfrm>
          <a:prstGeom prst="rect">
            <a:avLst/>
          </a:prstGeom>
          <a:noFill/>
          <a:ln>
            <a:noFill/>
          </a:ln>
        </p:spPr>
      </p:pic>
      <p:pic>
        <p:nvPicPr>
          <p:cNvPr id="19" name="Picture 18"/>
          <p:cNvPicPr>
            <a:picLocks noChangeAspect="1"/>
          </p:cNvPicPr>
          <p:nvPr/>
        </p:nvPicPr>
        <p:blipFill>
          <a:blip r:embed="rId5"/>
          <a:stretch>
            <a:fillRect/>
          </a:stretch>
        </p:blipFill>
        <p:spPr>
          <a:xfrm>
            <a:off x="5555029" y="5037738"/>
            <a:ext cx="1184031" cy="1739347"/>
          </a:xfrm>
          <a:prstGeom prst="rect">
            <a:avLst/>
          </a:prstGeom>
        </p:spPr>
      </p:pic>
      <p:sp>
        <p:nvSpPr>
          <p:cNvPr id="20" name="Google Shape;31;p1"/>
          <p:cNvSpPr txBox="1">
            <a:spLocks noGrp="1"/>
          </p:cNvSpPr>
          <p:nvPr>
            <p:ph type="title"/>
          </p:nvPr>
        </p:nvSpPr>
        <p:spPr>
          <a:xfrm>
            <a:off x="665143" y="1800135"/>
            <a:ext cx="11015580" cy="3454714"/>
          </a:xfrm>
          <a:prstGeom prst="rect">
            <a:avLst/>
          </a:prstGeom>
          <a:noFill/>
          <a:ln>
            <a:noFill/>
          </a:ln>
        </p:spPr>
        <p:txBody>
          <a:bodyPr spcFirstLastPara="1" wrap="square" lIns="68569" tIns="34275" rIns="68569" bIns="34275" anchor="ctr" anchorCtr="0">
            <a:normAutofit/>
          </a:bodyPr>
          <a:lstStyle/>
          <a:p>
            <a:pPr algn="ctr">
              <a:lnSpc>
                <a:spcPct val="100000"/>
              </a:lnSpc>
              <a:buSzPts val="6000"/>
            </a:pPr>
            <a:r>
              <a:rPr lang="el-GR" sz="4800" b="1" dirty="0">
                <a:latin typeface="Arial Nova Cond" panose="020B0506020202020204" pitchFamily="34" charset="0"/>
                <a:ea typeface="Inter" panose="020B0604020202020204" charset="0"/>
              </a:rPr>
              <a:t>Το Ευρωπαϊκό Εγχειρίδιο για την Πρόληψη</a:t>
            </a:r>
            <a:br>
              <a:rPr lang="el-GR" sz="4800" b="1" dirty="0">
                <a:latin typeface="Arial Nova Cond" panose="020B0506020202020204" pitchFamily="34" charset="0"/>
                <a:ea typeface="Inter" panose="020B0604020202020204" charset="0"/>
              </a:rPr>
            </a:br>
            <a:br>
              <a:rPr lang="el-GR" sz="1600" b="1" dirty="0">
                <a:latin typeface="Arial Nova Cond" panose="020B0506020202020204" pitchFamily="34" charset="0"/>
                <a:ea typeface="Inter" panose="020B0604020202020204" charset="0"/>
              </a:rPr>
            </a:br>
            <a:br>
              <a:rPr lang="el-GR" sz="3200" dirty="0">
                <a:solidFill>
                  <a:srgbClr val="FFFFFF"/>
                </a:solidFill>
                <a:latin typeface="Arial Nova Cond" panose="020B0506020202020204" pitchFamily="34" charset="0"/>
                <a:ea typeface="Inter" panose="020B0604020202020204" charset="0"/>
              </a:rPr>
            </a:br>
            <a:r>
              <a:rPr lang="el-GR" sz="3200" dirty="0">
                <a:solidFill>
                  <a:srgbClr val="FFFFFF"/>
                </a:solidFill>
                <a:latin typeface="Arial Nova Cond" panose="020B0506020202020204" pitchFamily="34" charset="0"/>
                <a:ea typeface="Inter" panose="020B0604020202020204" charset="0"/>
              </a:rPr>
              <a:t>για τον σχεδιασμό, τη λήψη αποφάσεων και τη χάραξη πολιτικής</a:t>
            </a:r>
            <a:br>
              <a:rPr lang="el-GR" sz="3200" dirty="0">
                <a:solidFill>
                  <a:srgbClr val="FFFFFF"/>
                </a:solidFill>
                <a:latin typeface="Arial Nova Cond" panose="020B0506020202020204" pitchFamily="34" charset="0"/>
                <a:ea typeface="Inter" panose="020B0604020202020204" charset="0"/>
              </a:rPr>
            </a:br>
            <a:r>
              <a:rPr lang="el-GR" sz="3200" dirty="0">
                <a:solidFill>
                  <a:srgbClr val="FFFFFF"/>
                </a:solidFill>
                <a:latin typeface="Arial Nova Cond" panose="020B0506020202020204" pitchFamily="34" charset="0"/>
                <a:ea typeface="Inter" panose="020B0604020202020204" charset="0"/>
              </a:rPr>
              <a:t>σε θέματα επιστημονικά τεκμηριωμένης πρόληψης</a:t>
            </a:r>
            <a:endParaRPr sz="2800" b="1" dirty="0">
              <a:latin typeface="Arial Nova Cond" panose="020B0506020202020204" pitchFamily="34" charset="0"/>
            </a:endParaRPr>
          </a:p>
        </p:txBody>
      </p:sp>
      <p:pic>
        <p:nvPicPr>
          <p:cNvPr id="7" name="Picture 6">
            <a:extLst>
              <a:ext uri="{FF2B5EF4-FFF2-40B4-BE49-F238E27FC236}">
                <a16:creationId xmlns:a16="http://schemas.microsoft.com/office/drawing/2014/main" id="{F90B03AB-DFB7-40CB-A17B-0587D1876B51}"/>
              </a:ext>
            </a:extLst>
          </p:cNvPr>
          <p:cNvPicPr>
            <a:picLocks noChangeAspect="1"/>
          </p:cNvPicPr>
          <p:nvPr/>
        </p:nvPicPr>
        <p:blipFill>
          <a:blip r:embed="rId6"/>
          <a:stretch>
            <a:fillRect/>
          </a:stretch>
        </p:blipFill>
        <p:spPr>
          <a:xfrm>
            <a:off x="495199" y="5254849"/>
            <a:ext cx="2348540" cy="1367624"/>
          </a:xfrm>
          <a:prstGeom prst="rect">
            <a:avLst/>
          </a:prstGeom>
        </p:spPr>
      </p:pic>
    </p:spTree>
    <p:extLst>
      <p:ext uri="{BB962C8B-B14F-4D97-AF65-F5344CB8AC3E}">
        <p14:creationId xmlns:p14="http://schemas.microsoft.com/office/powerpoint/2010/main" val="1361338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Shape 155"/>
        <p:cNvGrpSpPr/>
        <p:nvPr/>
      </p:nvGrpSpPr>
      <p:grpSpPr>
        <a:xfrm>
          <a:off x="0" y="0"/>
          <a:ext cx="0" cy="0"/>
          <a:chOff x="0" y="0"/>
          <a:chExt cx="0" cy="0"/>
        </a:xfrm>
      </p:grpSpPr>
      <p:sp>
        <p:nvSpPr>
          <p:cNvPr id="157" name="Google Shape;157;p13"/>
          <p:cNvSpPr txBox="1"/>
          <p:nvPr/>
        </p:nvSpPr>
        <p:spPr>
          <a:xfrm>
            <a:off x="904524" y="1228069"/>
            <a:ext cx="11287476" cy="5309105"/>
          </a:xfrm>
          <a:prstGeom prst="rect">
            <a:avLst/>
          </a:prstGeom>
          <a:noFill/>
          <a:ln>
            <a:noFill/>
          </a:ln>
        </p:spPr>
        <p:txBody>
          <a:bodyPr spcFirstLastPara="1" wrap="square" lIns="91425" tIns="45700" rIns="91425" bIns="45700" anchor="t" anchorCtr="0">
            <a:spAutoFit/>
          </a:bodyPr>
          <a:lstStyle/>
          <a:p>
            <a:pPr marL="342900" marR="64135" lvl="0" indent="-342900" algn="l" defTabSz="914400" rtl="0" eaLnBrk="1" fontAlgn="auto" latinLnBrk="0" hangingPunct="1">
              <a:lnSpc>
                <a:spcPct val="100000"/>
              </a:lnSpc>
              <a:spcBef>
                <a:spcPts val="600"/>
              </a:spcBef>
              <a:spcAft>
                <a:spcPts val="1200"/>
              </a:spcAft>
              <a:buClr>
                <a:srgbClr val="000000"/>
              </a:buClr>
              <a:buSzTx/>
              <a:buFont typeface="Arial"/>
              <a:buBlip>
                <a:blip r:embed="rId3"/>
              </a:buBlip>
              <a:tabLst/>
              <a:defRPr/>
            </a:pPr>
            <a:endParaRPr kumimoji="0" lang="el-GR" sz="2400" b="1"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endParaRPr>
          </a:p>
          <a:p>
            <a:pPr marL="342900" marR="64135" lvl="0" indent="-342900" algn="l" defTabSz="914400" rtl="0" eaLnBrk="1" fontAlgn="auto" latinLnBrk="0" hangingPunct="1">
              <a:lnSpc>
                <a:spcPct val="100000"/>
              </a:lnSpc>
              <a:spcBef>
                <a:spcPts val="600"/>
              </a:spcBef>
              <a:spcAft>
                <a:spcPts val="1200"/>
              </a:spcAft>
              <a:buClr>
                <a:srgbClr val="000000"/>
              </a:buClr>
              <a:buSzTx/>
              <a:buFont typeface="Arial"/>
              <a:buBlip>
                <a:blip r:embed="rId3"/>
              </a:buBlip>
              <a:tabLst/>
              <a:defRPr/>
            </a:pPr>
            <a:r>
              <a:rPr lang="el-GR" sz="2400" b="1" kern="1200" dirty="0">
                <a:solidFill>
                  <a:srgbClr val="434343"/>
                </a:solidFill>
                <a:latin typeface="Arial Nova Cond" panose="020B0506020202020204" pitchFamily="34" charset="0"/>
                <a:cs typeface="Calibri" panose="020F0502020204030204" pitchFamily="34" charset="0"/>
              </a:rPr>
              <a:t>Βύρωνας Γκέιστ</a:t>
            </a:r>
            <a:r>
              <a:rPr lang="el-GR" sz="2400" kern="1200" dirty="0">
                <a:solidFill>
                  <a:srgbClr val="434343"/>
                </a:solidFill>
                <a:latin typeface="Arial Nova Cond" panose="020B0506020202020204" pitchFamily="34" charset="0"/>
                <a:cs typeface="Calibri" panose="020F0502020204030204" pitchFamily="34" charset="0"/>
              </a:rPr>
              <a:t>,</a:t>
            </a:r>
            <a:r>
              <a:rPr lang="el-GR" sz="2400" b="1" kern="1200" dirty="0">
                <a:solidFill>
                  <a:srgbClr val="434343"/>
                </a:solidFill>
                <a:latin typeface="Arial Nova Cond" panose="020B0506020202020204" pitchFamily="34" charset="0"/>
                <a:cs typeface="Calibri" panose="020F0502020204030204" pitchFamily="34" charset="0"/>
              </a:rPr>
              <a:t> </a:t>
            </a:r>
            <a:r>
              <a:rPr lang="el-GR" sz="2400" kern="1200" dirty="0">
                <a:solidFill>
                  <a:srgbClr val="434343"/>
                </a:solidFill>
                <a:latin typeface="Arial Nova Cond" panose="020B0506020202020204" pitchFamily="34" charset="0"/>
                <a:cs typeface="Calibri" panose="020F0502020204030204" pitchFamily="34" charset="0"/>
              </a:rPr>
              <a:t>Προϊστάμενος Τμήματος Πολιτικής ΑΑΕΚ</a:t>
            </a:r>
          </a:p>
          <a:p>
            <a:pPr marL="342900" marR="64135" lvl="0" indent="-342900" algn="l" defTabSz="914400" rtl="0" eaLnBrk="1" fontAlgn="auto" latinLnBrk="0" hangingPunct="1">
              <a:lnSpc>
                <a:spcPct val="100000"/>
              </a:lnSpc>
              <a:spcBef>
                <a:spcPts val="600"/>
              </a:spcBef>
              <a:spcAft>
                <a:spcPts val="1200"/>
              </a:spcAft>
              <a:buClr>
                <a:srgbClr val="000000"/>
              </a:buClr>
              <a:buSzTx/>
              <a:buFont typeface="Arial"/>
              <a:buBlip>
                <a:blip r:embed="rId3"/>
              </a:buBlip>
              <a:tabLst/>
              <a:defRPr/>
            </a:pPr>
            <a:r>
              <a:rPr kumimoji="0" lang="el-GR" sz="2400" b="1"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rPr>
              <a:t>Μαρία Ματθαίου- Κίκα</a:t>
            </a:r>
            <a:r>
              <a:rPr kumimoji="0" lang="en-US" sz="2400" b="0"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rPr>
              <a:t>, </a:t>
            </a:r>
            <a:r>
              <a:rPr kumimoji="0" lang="el-GR" sz="2200" b="0"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rPr>
              <a:t>Λειτουργός Τμήματος Πολιτικής ΑΑΕΚ </a:t>
            </a:r>
          </a:p>
          <a:p>
            <a:pPr marL="342900" marR="64135" lvl="0" indent="-342900" algn="l" defTabSz="914400" rtl="0" eaLnBrk="1" fontAlgn="auto" latinLnBrk="0" hangingPunct="1">
              <a:lnSpc>
                <a:spcPct val="100000"/>
              </a:lnSpc>
              <a:spcBef>
                <a:spcPts val="600"/>
              </a:spcBef>
              <a:spcAft>
                <a:spcPts val="1200"/>
              </a:spcAft>
              <a:buClr>
                <a:srgbClr val="000000"/>
              </a:buClr>
              <a:buSzTx/>
              <a:buFont typeface="Arial"/>
              <a:buBlip>
                <a:blip r:embed="rId3"/>
              </a:buBlip>
              <a:tabLst/>
              <a:defRPr/>
            </a:pPr>
            <a:r>
              <a:rPr kumimoji="0" lang="el-GR" sz="2400" b="1"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rPr>
              <a:t>Εύη Κυπριανού</a:t>
            </a:r>
            <a:r>
              <a:rPr kumimoji="0" lang="en-US" sz="2400" b="0"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rPr>
              <a:t>, </a:t>
            </a:r>
            <a:r>
              <a:rPr kumimoji="0" lang="el-GR" sz="2200" b="0"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rPr>
              <a:t>Λειτουργός Τμήματος Πολιτικής ΑΑΕΚ </a:t>
            </a:r>
          </a:p>
          <a:p>
            <a:pPr marL="342900" marR="64135" lvl="0" indent="-342900" algn="l" defTabSz="914400" rtl="0" eaLnBrk="1" fontAlgn="auto" latinLnBrk="0" hangingPunct="1">
              <a:lnSpc>
                <a:spcPct val="100000"/>
              </a:lnSpc>
              <a:spcBef>
                <a:spcPts val="600"/>
              </a:spcBef>
              <a:spcAft>
                <a:spcPts val="1200"/>
              </a:spcAft>
              <a:buClr>
                <a:srgbClr val="000000"/>
              </a:buClr>
              <a:buSzTx/>
              <a:buFont typeface="Arial"/>
              <a:buBlip>
                <a:blip r:embed="rId3"/>
              </a:buBlip>
              <a:tabLst/>
              <a:defRPr/>
            </a:pPr>
            <a:r>
              <a:rPr lang="el-GR" sz="2200" b="1" kern="1200" dirty="0">
                <a:solidFill>
                  <a:srgbClr val="434343"/>
                </a:solidFill>
                <a:latin typeface="Arial Nova Cond" panose="020B0506020202020204" pitchFamily="34" charset="0"/>
                <a:cs typeface="Calibri" panose="020F0502020204030204" pitchFamily="34" charset="0"/>
              </a:rPr>
              <a:t>Γαβριήλ Ευστρατίου</a:t>
            </a:r>
            <a:r>
              <a:rPr lang="el-GR" sz="2200" kern="1200" dirty="0">
                <a:solidFill>
                  <a:srgbClr val="434343"/>
                </a:solidFill>
                <a:latin typeface="Arial Nova Cond" panose="020B0506020202020204" pitchFamily="34" charset="0"/>
                <a:cs typeface="Calibri" panose="020F0502020204030204" pitchFamily="34" charset="0"/>
              </a:rPr>
              <a:t>, Λειτουργός Τμήματος Πολιτικής ΑΑΕΚ</a:t>
            </a:r>
            <a:endParaRPr kumimoji="0" lang="el-GR" sz="2200" b="0"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endParaRPr>
          </a:p>
          <a:p>
            <a:pPr marR="64135" lvl="0" algn="l" defTabSz="914400" rtl="0" eaLnBrk="1" fontAlgn="auto" latinLnBrk="0" hangingPunct="1">
              <a:lnSpc>
                <a:spcPct val="100000"/>
              </a:lnSpc>
              <a:spcBef>
                <a:spcPts val="600"/>
              </a:spcBef>
              <a:spcAft>
                <a:spcPts val="1200"/>
              </a:spcAft>
              <a:buClr>
                <a:srgbClr val="000000"/>
              </a:buClr>
              <a:buSzTx/>
              <a:tabLst/>
              <a:defRPr/>
            </a:pPr>
            <a:endParaRPr lang="el-GR" sz="2000" kern="1200" dirty="0">
              <a:solidFill>
                <a:srgbClr val="434343"/>
              </a:solidFill>
              <a:latin typeface="Arial Nova Cond" panose="020B0506020202020204" pitchFamily="34" charset="0"/>
              <a:cs typeface="Calibri" panose="020F0502020204030204" pitchFamily="34" charset="0"/>
            </a:endParaRPr>
          </a:p>
          <a:p>
            <a:pPr marR="64135" lvl="0" algn="l" defTabSz="914400" rtl="0" eaLnBrk="1" fontAlgn="auto" latinLnBrk="0" hangingPunct="1">
              <a:lnSpc>
                <a:spcPct val="100000"/>
              </a:lnSpc>
              <a:spcBef>
                <a:spcPts val="600"/>
              </a:spcBef>
              <a:spcAft>
                <a:spcPts val="1200"/>
              </a:spcAft>
              <a:buClr>
                <a:srgbClr val="000000"/>
              </a:buClr>
              <a:buSzTx/>
              <a:tabLst/>
              <a:defRPr/>
            </a:pPr>
            <a:r>
              <a:rPr kumimoji="0" lang="el-GR" sz="2200" b="0"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rPr>
              <a:t>Συντονισμός,</a:t>
            </a:r>
            <a:r>
              <a:rPr kumimoji="0" lang="el-GR" sz="2200" b="0" i="0" u="none" strike="noStrike" kern="1200" cap="none" spc="0" normalizeH="0" noProof="0" dirty="0">
                <a:ln>
                  <a:noFill/>
                </a:ln>
                <a:solidFill>
                  <a:srgbClr val="434343"/>
                </a:solidFill>
                <a:effectLst/>
                <a:uLnTx/>
                <a:uFillTx/>
                <a:latin typeface="Arial Nova Cond" panose="020B0506020202020204" pitchFamily="34" charset="0"/>
                <a:cs typeface="Calibri" panose="020F0502020204030204" pitchFamily="34" charset="0"/>
                <a:sym typeface="Arial"/>
              </a:rPr>
              <a:t> μετάφραση, επιμέλεια και προσαρμογή κατάρτισης και υλικού στα Ελληνικά: </a:t>
            </a:r>
          </a:p>
          <a:p>
            <a:pPr marR="64135" lvl="0" algn="l" defTabSz="914400" rtl="0" eaLnBrk="1" fontAlgn="auto" latinLnBrk="0" hangingPunct="1">
              <a:lnSpc>
                <a:spcPct val="100000"/>
              </a:lnSpc>
              <a:spcBef>
                <a:spcPts val="600"/>
              </a:spcBef>
              <a:spcAft>
                <a:spcPts val="1200"/>
              </a:spcAft>
              <a:buClr>
                <a:srgbClr val="000000"/>
              </a:buClr>
              <a:buSzTx/>
              <a:tabLst/>
              <a:defRPr/>
            </a:pPr>
            <a:r>
              <a:rPr lang="el-GR" sz="2400" b="1" kern="1200" dirty="0">
                <a:solidFill>
                  <a:srgbClr val="434343"/>
                </a:solidFill>
                <a:latin typeface="Arial Nova Cond" panose="020B0506020202020204" pitchFamily="34" charset="0"/>
                <a:cs typeface="Calibri" panose="020F0502020204030204" pitchFamily="34" charset="0"/>
              </a:rPr>
              <a:t>ΕΚΤΕΠΝ-ΕΠΙΨΥ Ελλάδος</a:t>
            </a:r>
            <a:endParaRPr lang="en-US" sz="2400" b="1" kern="1200" dirty="0">
              <a:solidFill>
                <a:srgbClr val="434343"/>
              </a:solidFill>
              <a:latin typeface="Arial Nova Cond" panose="020B0506020202020204" pitchFamily="34" charset="0"/>
              <a:cs typeface="Calibri" panose="020F0502020204030204" pitchFamily="34" charset="0"/>
            </a:endParaRPr>
          </a:p>
          <a:p>
            <a:pPr marR="64135" lvl="0" algn="l" defTabSz="914400" rtl="0" eaLnBrk="1" fontAlgn="auto" latinLnBrk="0" hangingPunct="1">
              <a:lnSpc>
                <a:spcPct val="100000"/>
              </a:lnSpc>
              <a:spcBef>
                <a:spcPts val="600"/>
              </a:spcBef>
              <a:spcAft>
                <a:spcPts val="1200"/>
              </a:spcAft>
              <a:buClr>
                <a:srgbClr val="000000"/>
              </a:buClr>
              <a:buSzTx/>
              <a:tabLst/>
              <a:defRPr/>
            </a:pPr>
            <a:endParaRPr lang="en-US" sz="2000" b="1" kern="1200" dirty="0">
              <a:solidFill>
                <a:srgbClr val="434343"/>
              </a:solidFill>
              <a:latin typeface="Arial Nova Cond" panose="020B0506020202020204" pitchFamily="34" charset="0"/>
              <a:cs typeface="Calibri" panose="020F0502020204030204" pitchFamily="34" charset="0"/>
            </a:endParaRPr>
          </a:p>
        </p:txBody>
      </p:sp>
      <p:sp>
        <p:nvSpPr>
          <p:cNvPr id="4" name="Google Shape;134;p10">
            <a:extLst>
              <a:ext uri="{FF2B5EF4-FFF2-40B4-BE49-F238E27FC236}">
                <a16:creationId xmlns:a16="http://schemas.microsoft.com/office/drawing/2014/main" id="{95351EBA-4658-4C58-9EEE-0DF63D2D7C29}"/>
              </a:ext>
            </a:extLst>
          </p:cNvPr>
          <p:cNvSpPr txBox="1"/>
          <p:nvPr/>
        </p:nvSpPr>
        <p:spPr>
          <a:xfrm>
            <a:off x="1276807" y="271889"/>
            <a:ext cx="10806546" cy="777020"/>
          </a:xfrm>
          <a:prstGeom prst="rect">
            <a:avLst/>
          </a:prstGeom>
          <a:noFill/>
          <a:ln>
            <a:noFill/>
          </a:ln>
        </p:spPr>
        <p:txBody>
          <a:bodyPr spcFirstLastPara="1" wrap="square" lIns="68575" tIns="34275" rIns="68575" bIns="34275" anchor="ctr" anchorCtr="0">
            <a:normAutofit/>
          </a:bodyPr>
          <a:lstStyle/>
          <a:p>
            <a:pPr marL="0" marR="0" lvl="0" indent="0" algn="l" defTabSz="914400" rtl="0" eaLnBrk="1" fontAlgn="auto" latinLnBrk="0" hangingPunct="1">
              <a:lnSpc>
                <a:spcPct val="100000"/>
              </a:lnSpc>
              <a:spcBef>
                <a:spcPts val="0"/>
              </a:spcBef>
              <a:spcAft>
                <a:spcPts val="0"/>
              </a:spcAft>
              <a:buClr>
                <a:srgbClr val="3E6FB7"/>
              </a:buClr>
              <a:buSzPts val="2600"/>
              <a:buFont typeface="Arial"/>
              <a:buNone/>
              <a:tabLst/>
              <a:defRPr/>
            </a:pPr>
            <a:r>
              <a:rPr lang="el-GR" sz="2000" noProof="0" dirty="0">
                <a:solidFill>
                  <a:srgbClr val="F2B800"/>
                </a:solidFill>
                <a:latin typeface="Arial Nova Cond" panose="020B0506020202020204" pitchFamily="34" charset="0"/>
              </a:rPr>
              <a:t>Κατάρτιση στο Ευρωπαϊκό Εγχειρίδιο για την Πρόληψη</a:t>
            </a:r>
          </a:p>
          <a:p>
            <a:pPr marL="0" marR="0" lvl="0" indent="0" algn="l" defTabSz="914400" rtl="0" eaLnBrk="1" fontAlgn="auto" latinLnBrk="0" hangingPunct="1">
              <a:lnSpc>
                <a:spcPct val="100000"/>
              </a:lnSpc>
              <a:spcBef>
                <a:spcPts val="0"/>
              </a:spcBef>
              <a:spcAft>
                <a:spcPts val="0"/>
              </a:spcAft>
              <a:buClr>
                <a:srgbClr val="3E6FB7"/>
              </a:buClr>
              <a:buSzPts val="2600"/>
              <a:buFont typeface="Arial"/>
              <a:buNone/>
              <a:tabLst/>
              <a:defRPr/>
            </a:pPr>
            <a:r>
              <a:rPr kumimoji="0" lang="el-GR" sz="2600" b="1" i="0" u="none" strike="noStrike" kern="0" cap="none" spc="0" normalizeH="0" baseline="0" dirty="0">
                <a:ln>
                  <a:noFill/>
                </a:ln>
                <a:solidFill>
                  <a:srgbClr val="3E6FB7"/>
                </a:solidFill>
                <a:effectLst/>
                <a:uLnTx/>
                <a:uFillTx/>
                <a:latin typeface="Arial Nova Cond" panose="020B0506020202020204" pitchFamily="34" charset="0"/>
                <a:cs typeface="Arial"/>
                <a:sym typeface="Inter"/>
              </a:rPr>
              <a:t>Πιστοποιημένοι</a:t>
            </a:r>
            <a:r>
              <a:rPr kumimoji="0" lang="el-GR" sz="2600" b="1" i="0" u="none" strike="noStrike" kern="0" cap="none" spc="0" normalizeH="0" dirty="0">
                <a:ln>
                  <a:noFill/>
                </a:ln>
                <a:solidFill>
                  <a:srgbClr val="3E6FB7"/>
                </a:solidFill>
                <a:effectLst/>
                <a:uLnTx/>
                <a:uFillTx/>
                <a:latin typeface="Arial Nova Cond" panose="020B0506020202020204" pitchFamily="34" charset="0"/>
                <a:cs typeface="Arial"/>
                <a:sym typeface="Inter"/>
              </a:rPr>
              <a:t> </a:t>
            </a:r>
            <a:r>
              <a:rPr lang="el-GR" sz="2600" b="1" dirty="0">
                <a:solidFill>
                  <a:srgbClr val="3E6FB7"/>
                </a:solidFill>
                <a:latin typeface="Arial Nova Cond" panose="020B0506020202020204" pitchFamily="34" charset="0"/>
                <a:sym typeface="Inter"/>
              </a:rPr>
              <a:t>εθνικοί </a:t>
            </a:r>
            <a:r>
              <a:rPr kumimoji="0" lang="el-GR" sz="2600" b="1" i="0" u="none" strike="noStrike" kern="0" cap="none" spc="0" normalizeH="0" dirty="0">
                <a:ln>
                  <a:noFill/>
                </a:ln>
                <a:solidFill>
                  <a:srgbClr val="3E6FB7"/>
                </a:solidFill>
                <a:effectLst/>
                <a:uLnTx/>
                <a:uFillTx/>
                <a:latin typeface="Arial Nova Cond" panose="020B0506020202020204" pitchFamily="34" charset="0"/>
                <a:cs typeface="Arial"/>
                <a:sym typeface="Inter"/>
              </a:rPr>
              <a:t>εκπαιδευτές – Κύπρος </a:t>
            </a:r>
            <a:endParaRPr kumimoji="0" lang="el-GR" sz="2600" b="1" i="0" u="none" strike="noStrike" kern="0" cap="none" spc="0" normalizeH="0" baseline="0" noProof="0" dirty="0">
              <a:ln>
                <a:noFill/>
              </a:ln>
              <a:solidFill>
                <a:srgbClr val="3E6FB7"/>
              </a:solidFill>
              <a:effectLst/>
              <a:uLnTx/>
              <a:uFillTx/>
              <a:latin typeface="Arial Nova Cond" panose="020B0506020202020204" pitchFamily="34" charset="0"/>
              <a:cs typeface="Arial"/>
              <a:sym typeface="Inter"/>
            </a:endParaRPr>
          </a:p>
        </p:txBody>
      </p:sp>
      <p:grpSp>
        <p:nvGrpSpPr>
          <p:cNvPr id="2" name="Group 1"/>
          <p:cNvGrpSpPr/>
          <p:nvPr/>
        </p:nvGrpSpPr>
        <p:grpSpPr>
          <a:xfrm>
            <a:off x="113001" y="6249077"/>
            <a:ext cx="951621" cy="552619"/>
            <a:chOff x="938139" y="6161603"/>
            <a:chExt cx="1166698" cy="629207"/>
          </a:xfrm>
        </p:grpSpPr>
        <p:pic>
          <p:nvPicPr>
            <p:cNvPr id="7" name="Picture 6"/>
            <p:cNvPicPr>
              <a:picLocks noChangeAspect="1"/>
            </p:cNvPicPr>
            <p:nvPr/>
          </p:nvPicPr>
          <p:blipFill>
            <a:blip r:embed="rId4"/>
            <a:stretch>
              <a:fillRect/>
            </a:stretch>
          </p:blipFill>
          <p:spPr>
            <a:xfrm>
              <a:off x="1644703" y="6161603"/>
              <a:ext cx="460134" cy="629207"/>
            </a:xfrm>
            <a:prstGeom prst="rect">
              <a:avLst/>
            </a:prstGeom>
          </p:spPr>
        </p:pic>
        <p:pic>
          <p:nvPicPr>
            <p:cNvPr id="9" name="Picture 8"/>
            <p:cNvPicPr>
              <a:picLocks noChangeAspect="1"/>
            </p:cNvPicPr>
            <p:nvPr/>
          </p:nvPicPr>
          <p:blipFill>
            <a:blip r:embed="rId5"/>
            <a:stretch>
              <a:fillRect/>
            </a:stretch>
          </p:blipFill>
          <p:spPr>
            <a:xfrm>
              <a:off x="938139" y="6205887"/>
              <a:ext cx="585861" cy="567481"/>
            </a:xfrm>
            <a:prstGeom prst="rect">
              <a:avLst/>
            </a:prstGeom>
          </p:spPr>
        </p:pic>
      </p:grpSp>
      <p:pic>
        <p:nvPicPr>
          <p:cNvPr id="3" name="Picture 2">
            <a:extLst>
              <a:ext uri="{FF2B5EF4-FFF2-40B4-BE49-F238E27FC236}">
                <a16:creationId xmlns:a16="http://schemas.microsoft.com/office/drawing/2014/main" id="{F11ED631-86BA-47E6-987C-246DC2404F0D}"/>
              </a:ext>
            </a:extLst>
          </p:cNvPr>
          <p:cNvPicPr>
            <a:picLocks noChangeAspect="1"/>
          </p:cNvPicPr>
          <p:nvPr/>
        </p:nvPicPr>
        <p:blipFill>
          <a:blip r:embed="rId6"/>
          <a:stretch>
            <a:fillRect/>
          </a:stretch>
        </p:blipFill>
        <p:spPr>
          <a:xfrm>
            <a:off x="10946211" y="6138841"/>
            <a:ext cx="1112953" cy="647536"/>
          </a:xfrm>
          <a:prstGeom prst="rect">
            <a:avLst/>
          </a:prstGeom>
        </p:spPr>
      </p:pic>
    </p:spTree>
    <p:extLst>
      <p:ext uri="{BB962C8B-B14F-4D97-AF65-F5344CB8AC3E}">
        <p14:creationId xmlns:p14="http://schemas.microsoft.com/office/powerpoint/2010/main" val="106507082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DC6D-BAC3-96F5-93BF-D00BCFD79DC1}"/>
              </a:ext>
            </a:extLst>
          </p:cNvPr>
          <p:cNvSpPr>
            <a:spLocks noGrp="1"/>
          </p:cNvSpPr>
          <p:nvPr>
            <p:ph type="title"/>
          </p:nvPr>
        </p:nvSpPr>
        <p:spPr/>
        <p:txBody>
          <a:bodyPr>
            <a:normAutofit/>
          </a:bodyPr>
          <a:lstStyle/>
          <a:p>
            <a:r>
              <a:rPr lang="el-GR" sz="2600" b="1" dirty="0">
                <a:latin typeface="Arial Nova Cond" panose="020B0506020202020204" pitchFamily="34" charset="0"/>
              </a:rPr>
              <a:t>Επόμενα βήματα </a:t>
            </a:r>
            <a:endParaRPr lang="en-US" sz="2600" b="1" dirty="0">
              <a:latin typeface="Arial Nova Cond" panose="020B0506020202020204" pitchFamily="34" charset="0"/>
            </a:endParaRPr>
          </a:p>
        </p:txBody>
      </p:sp>
      <p:pic>
        <p:nvPicPr>
          <p:cNvPr id="3" name="Picture 2">
            <a:extLst>
              <a:ext uri="{FF2B5EF4-FFF2-40B4-BE49-F238E27FC236}">
                <a16:creationId xmlns:a16="http://schemas.microsoft.com/office/drawing/2014/main" id="{3A26C35B-DAF4-13DF-C669-60FB8939FA88}"/>
              </a:ext>
            </a:extLst>
          </p:cNvPr>
          <p:cNvPicPr>
            <a:picLocks noChangeAspect="1"/>
          </p:cNvPicPr>
          <p:nvPr/>
        </p:nvPicPr>
        <p:blipFill>
          <a:blip r:embed="rId2"/>
          <a:stretch>
            <a:fillRect/>
          </a:stretch>
        </p:blipFill>
        <p:spPr>
          <a:xfrm>
            <a:off x="10735008" y="5788124"/>
            <a:ext cx="1109568" cy="646232"/>
          </a:xfrm>
          <a:prstGeom prst="rect">
            <a:avLst/>
          </a:prstGeom>
        </p:spPr>
      </p:pic>
      <p:sp>
        <p:nvSpPr>
          <p:cNvPr id="5" name="TextBox 4">
            <a:extLst>
              <a:ext uri="{FF2B5EF4-FFF2-40B4-BE49-F238E27FC236}">
                <a16:creationId xmlns:a16="http://schemas.microsoft.com/office/drawing/2014/main" id="{28532975-88D1-AD3A-BFE3-31C4F343B45A}"/>
              </a:ext>
            </a:extLst>
          </p:cNvPr>
          <p:cNvSpPr txBox="1"/>
          <p:nvPr/>
        </p:nvSpPr>
        <p:spPr>
          <a:xfrm>
            <a:off x="1414009" y="1386820"/>
            <a:ext cx="9634992" cy="5047536"/>
          </a:xfrm>
          <a:prstGeom prst="rect">
            <a:avLst/>
          </a:prstGeom>
          <a:noFill/>
        </p:spPr>
        <p:txBody>
          <a:bodyPr wrap="square" rtlCol="0">
            <a:spAutoFit/>
          </a:bodyPr>
          <a:lstStyle/>
          <a:p>
            <a:pPr marL="342900" indent="-342900" algn="just">
              <a:buAutoNum type="arabicPeriod"/>
            </a:pPr>
            <a:r>
              <a:rPr lang="el-GR" sz="2200" dirty="0">
                <a:latin typeface="Arial Nova Cond" panose="020B0506020202020204" pitchFamily="34" charset="0"/>
              </a:rPr>
              <a:t>Η παρακολούθηση της εκπαίδευσης στο EUPC (από εκπαιδευτές της ΑΑΕΚ) θα αποτελεί προϋπόθεση (για </a:t>
            </a:r>
            <a:r>
              <a:rPr lang="el-GR" sz="2200" dirty="0" err="1">
                <a:latin typeface="Arial Nova Cond" panose="020B0506020202020204" pitchFamily="34" charset="0"/>
              </a:rPr>
              <a:t>αδειοδότηση</a:t>
            </a:r>
            <a:r>
              <a:rPr lang="el-GR" sz="2200" dirty="0">
                <a:latin typeface="Arial Nova Cond" panose="020B0506020202020204" pitchFamily="34" charset="0"/>
              </a:rPr>
              <a:t> και επιχορήγηση) σε όσους επαγγελματίες δραστηριοποιούνται στον τομέα της πρόληψης</a:t>
            </a:r>
          </a:p>
          <a:p>
            <a:pPr algn="just"/>
            <a:endParaRPr lang="el-GR" sz="2200" dirty="0">
              <a:latin typeface="Arial Nova Cond" panose="020B0506020202020204" pitchFamily="34" charset="0"/>
            </a:endParaRPr>
          </a:p>
          <a:p>
            <a:pPr algn="just"/>
            <a:r>
              <a:rPr lang="el-GR" sz="2200" dirty="0">
                <a:latin typeface="Arial Nova Cond" panose="020B0506020202020204" pitchFamily="34" charset="0"/>
              </a:rPr>
              <a:t>2. Η ΑΑΕΚ θα είναι ο αρμόδιος φορέας στην Κύπρο που θα συντονίζει την εκπαίδευση EUPC</a:t>
            </a:r>
          </a:p>
          <a:p>
            <a:pPr algn="just"/>
            <a:endParaRPr lang="el-GR" sz="2200" dirty="0">
              <a:latin typeface="Arial Nova Cond" panose="020B0506020202020204" pitchFamily="34" charset="0"/>
            </a:endParaRPr>
          </a:p>
          <a:p>
            <a:pPr algn="just"/>
            <a:r>
              <a:rPr lang="el-GR" sz="2200" dirty="0">
                <a:latin typeface="Arial Nova Cond" panose="020B0506020202020204" pitchFamily="34" charset="0"/>
              </a:rPr>
              <a:t>3. Θα υπάρχει διαδικασία ενημέρωσης της ΑΑΕΚ για τα άτομα που ολοκληρώνουν την εκπαίδευση στο EUPC, τόσο σε επίπεδο PLATO (</a:t>
            </a:r>
            <a:r>
              <a:rPr lang="el-GR" sz="2200" dirty="0" err="1">
                <a:latin typeface="Arial Nova Cond" panose="020B0506020202020204" pitchFamily="34" charset="0"/>
              </a:rPr>
              <a:t>advanced</a:t>
            </a:r>
            <a:r>
              <a:rPr lang="el-GR" sz="2200" dirty="0">
                <a:latin typeface="Arial Nova Cond" panose="020B0506020202020204" pitchFamily="34" charset="0"/>
              </a:rPr>
              <a:t> </a:t>
            </a:r>
            <a:r>
              <a:rPr lang="el-GR" sz="2200" dirty="0" err="1">
                <a:latin typeface="Arial Nova Cond" panose="020B0506020202020204" pitchFamily="34" charset="0"/>
              </a:rPr>
              <a:t>training</a:t>
            </a:r>
            <a:r>
              <a:rPr lang="el-GR" sz="2200" dirty="0">
                <a:latin typeface="Arial Nova Cond" panose="020B0506020202020204" pitchFamily="34" charset="0"/>
              </a:rPr>
              <a:t>) αλλά και σε επίπεδο </a:t>
            </a:r>
            <a:r>
              <a:rPr lang="el-GR" sz="2200" dirty="0" err="1">
                <a:latin typeface="Arial Nova Cond" panose="020B0506020202020204" pitchFamily="34" charset="0"/>
              </a:rPr>
              <a:t>Training</a:t>
            </a:r>
            <a:r>
              <a:rPr lang="el-GR" sz="2200" dirty="0">
                <a:latin typeface="Arial Nova Cond" panose="020B0506020202020204" pitchFamily="34" charset="0"/>
              </a:rPr>
              <a:t> of </a:t>
            </a:r>
            <a:r>
              <a:rPr lang="el-GR" sz="2200" dirty="0" err="1">
                <a:latin typeface="Arial Nova Cond" panose="020B0506020202020204" pitchFamily="34" charset="0"/>
              </a:rPr>
              <a:t>Trainers</a:t>
            </a:r>
            <a:r>
              <a:rPr lang="el-GR" sz="2200" dirty="0">
                <a:latin typeface="Arial Nova Cond" panose="020B0506020202020204" pitchFamily="34" charset="0"/>
              </a:rPr>
              <a:t> (</a:t>
            </a:r>
            <a:r>
              <a:rPr lang="el-GR" sz="2200" dirty="0" err="1">
                <a:latin typeface="Arial Nova Cond" panose="020B0506020202020204" pitchFamily="34" charset="0"/>
              </a:rPr>
              <a:t>ToT</a:t>
            </a:r>
            <a:r>
              <a:rPr lang="el-GR" sz="2200" dirty="0">
                <a:latin typeface="Arial Nova Cond" panose="020B0506020202020204" pitchFamily="34" charset="0"/>
              </a:rPr>
              <a:t>)</a:t>
            </a:r>
          </a:p>
          <a:p>
            <a:pPr algn="just"/>
            <a:endParaRPr lang="el-GR" sz="2200" dirty="0">
              <a:latin typeface="Arial Nova Cond" panose="020B0506020202020204" pitchFamily="34" charset="0"/>
            </a:endParaRPr>
          </a:p>
          <a:p>
            <a:pPr algn="just"/>
            <a:r>
              <a:rPr lang="el-GR" sz="2200" dirty="0">
                <a:latin typeface="Arial Nova Cond" panose="020B0506020202020204" pitchFamily="34" charset="0"/>
              </a:rPr>
              <a:t>4. Τα άτομα που ολοκληρώνουν την εκπαίδευση στο Ευρωπαϊκό Εγχειρίδιο για την πρόληψη και θα υλοποιούν εκπαιδεύσεις σε άλλους θα πρέπει να ενημερώνουν σχετικά την ΑΑΕΚ	</a:t>
            </a:r>
            <a:endParaRPr lang="el-GR" dirty="0"/>
          </a:p>
          <a:p>
            <a:endParaRPr lang="el-GR" dirty="0"/>
          </a:p>
        </p:txBody>
      </p:sp>
      <p:pic>
        <p:nvPicPr>
          <p:cNvPr id="6" name="Picture 5">
            <a:extLst>
              <a:ext uri="{FF2B5EF4-FFF2-40B4-BE49-F238E27FC236}">
                <a16:creationId xmlns:a16="http://schemas.microsoft.com/office/drawing/2014/main" id="{1528ABF2-163B-B990-23A9-1BC82CC10FA0}"/>
              </a:ext>
            </a:extLst>
          </p:cNvPr>
          <p:cNvPicPr>
            <a:picLocks noChangeAspect="1"/>
          </p:cNvPicPr>
          <p:nvPr/>
        </p:nvPicPr>
        <p:blipFill>
          <a:blip r:embed="rId3"/>
          <a:stretch>
            <a:fillRect/>
          </a:stretch>
        </p:blipFill>
        <p:spPr>
          <a:xfrm>
            <a:off x="462950" y="5879572"/>
            <a:ext cx="951058" cy="554784"/>
          </a:xfrm>
          <a:prstGeom prst="rect">
            <a:avLst/>
          </a:prstGeom>
        </p:spPr>
      </p:pic>
    </p:spTree>
    <p:extLst>
      <p:ext uri="{BB962C8B-B14F-4D97-AF65-F5344CB8AC3E}">
        <p14:creationId xmlns:p14="http://schemas.microsoft.com/office/powerpoint/2010/main" val="341122532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Shape 15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57130" y="1440272"/>
            <a:ext cx="4326223" cy="4307206"/>
          </a:xfrm>
          <a:prstGeom prst="rect">
            <a:avLst/>
          </a:prstGeom>
        </p:spPr>
      </p:pic>
      <p:sp>
        <p:nvSpPr>
          <p:cNvPr id="157" name="Google Shape;157;p13"/>
          <p:cNvSpPr txBox="1"/>
          <p:nvPr/>
        </p:nvSpPr>
        <p:spPr>
          <a:xfrm>
            <a:off x="904524" y="1700172"/>
            <a:ext cx="7059605" cy="3970277"/>
          </a:xfrm>
          <a:prstGeom prst="rect">
            <a:avLst/>
          </a:prstGeom>
          <a:noFill/>
          <a:ln>
            <a:noFill/>
          </a:ln>
        </p:spPr>
        <p:txBody>
          <a:bodyPr spcFirstLastPara="1" wrap="square" lIns="91425" tIns="45700" rIns="91425" bIns="45700" anchor="t" anchorCtr="0">
            <a:spAutoFit/>
          </a:bodyPr>
          <a:lstStyle/>
          <a:p>
            <a:pPr marL="342900" marR="64135" lvl="0" indent="-342900">
              <a:spcBef>
                <a:spcPts val="600"/>
              </a:spcBef>
              <a:spcAft>
                <a:spcPts val="1200"/>
              </a:spcAft>
              <a:buBlip>
                <a:blip r:embed="rId4"/>
              </a:buBlip>
              <a:defRPr/>
            </a:pPr>
            <a:r>
              <a:rPr lang="el-GR" sz="2400" kern="1200" dirty="0">
                <a:solidFill>
                  <a:srgbClr val="434343"/>
                </a:solidFill>
                <a:latin typeface="Arial Nova Cond" panose="020B0506020202020204" pitchFamily="34" charset="0"/>
                <a:cs typeface="Calibri" panose="020F0502020204030204" pitchFamily="34" charset="0"/>
              </a:rPr>
              <a:t>προσφέρει βασικές γνώσεις για την πρόληψη: </a:t>
            </a:r>
            <a:br>
              <a:rPr lang="el-GR" sz="2400" kern="1200" dirty="0">
                <a:solidFill>
                  <a:srgbClr val="434343"/>
                </a:solidFill>
                <a:latin typeface="Arial Nova Cond" panose="020B0506020202020204" pitchFamily="34" charset="0"/>
                <a:cs typeface="Calibri" panose="020F0502020204030204" pitchFamily="34" charset="0"/>
              </a:rPr>
            </a:br>
            <a:r>
              <a:rPr lang="el-GR" sz="2400" b="1" kern="1200" dirty="0">
                <a:solidFill>
                  <a:srgbClr val="434343"/>
                </a:solidFill>
                <a:latin typeface="Arial Nova Cond" panose="020B0506020202020204" pitchFamily="34" charset="0"/>
                <a:cs typeface="Calibri" panose="020F0502020204030204" pitchFamily="34" charset="0"/>
              </a:rPr>
              <a:t>την</a:t>
            </a:r>
            <a:r>
              <a:rPr lang="el-GR" sz="2400" kern="1200" dirty="0">
                <a:solidFill>
                  <a:srgbClr val="434343"/>
                </a:solidFill>
                <a:latin typeface="Arial Nova Cond" panose="020B0506020202020204" pitchFamily="34" charset="0"/>
                <a:cs typeface="Calibri" panose="020F0502020204030204" pitchFamily="34" charset="0"/>
              </a:rPr>
              <a:t> </a:t>
            </a:r>
            <a:r>
              <a:rPr lang="el-GR" sz="2400" b="1" kern="1200" dirty="0">
                <a:solidFill>
                  <a:srgbClr val="434343"/>
                </a:solidFill>
                <a:latin typeface="Arial Nova Cond" panose="020B0506020202020204" pitchFamily="34" charset="0"/>
                <a:cs typeface="Calibri" panose="020F0502020204030204" pitchFamily="34" charset="0"/>
              </a:rPr>
              <a:t>επιστημονική βάση κάθε πρακτικής που μπορεί  -αποδεδειγμένα- να φέρει αποτελέσματα</a:t>
            </a:r>
          </a:p>
          <a:p>
            <a:pPr marL="342900" marR="64135" lvl="0" indent="-342900">
              <a:spcBef>
                <a:spcPts val="600"/>
              </a:spcBef>
              <a:spcAft>
                <a:spcPts val="1200"/>
              </a:spcAft>
              <a:buBlip>
                <a:blip r:embed="rId4"/>
              </a:buBlip>
              <a:defRPr/>
            </a:pPr>
            <a:r>
              <a:rPr lang="el-GR" sz="2400" kern="1200" dirty="0">
                <a:solidFill>
                  <a:srgbClr val="434343"/>
                </a:solidFill>
                <a:latin typeface="Arial Nova Cond" panose="020B0506020202020204" pitchFamily="34" charset="0"/>
                <a:cs typeface="Calibri" panose="020F0502020204030204" pitchFamily="34" charset="0"/>
              </a:rPr>
              <a:t>βασίζεται στο </a:t>
            </a:r>
            <a:r>
              <a:rPr lang="el-GR" sz="2400" kern="1200" dirty="0" err="1">
                <a:solidFill>
                  <a:srgbClr val="434343"/>
                </a:solidFill>
                <a:latin typeface="Arial Nova Cond" panose="020B0506020202020204" pitchFamily="34" charset="0"/>
                <a:cs typeface="Calibri" panose="020F0502020204030204" pitchFamily="34" charset="0"/>
              </a:rPr>
              <a:t>Universal</a:t>
            </a:r>
            <a:r>
              <a:rPr lang="el-GR" sz="2400" kern="1200" dirty="0">
                <a:solidFill>
                  <a:srgbClr val="434343"/>
                </a:solidFill>
                <a:latin typeface="Arial Nova Cond" panose="020B0506020202020204" pitchFamily="34" charset="0"/>
                <a:cs typeface="Calibri" panose="020F0502020204030204" pitchFamily="34" charset="0"/>
              </a:rPr>
              <a:t> </a:t>
            </a:r>
            <a:r>
              <a:rPr lang="el-GR" sz="2400" kern="1200" dirty="0" err="1">
                <a:solidFill>
                  <a:srgbClr val="434343"/>
                </a:solidFill>
                <a:latin typeface="Arial Nova Cond" panose="020B0506020202020204" pitchFamily="34" charset="0"/>
                <a:cs typeface="Calibri" panose="020F0502020204030204" pitchFamily="34" charset="0"/>
              </a:rPr>
              <a:t>Prevention</a:t>
            </a:r>
            <a:r>
              <a:rPr lang="el-GR" sz="2400" kern="1200" dirty="0">
                <a:solidFill>
                  <a:srgbClr val="434343"/>
                </a:solidFill>
                <a:latin typeface="Arial Nova Cond" panose="020B0506020202020204" pitchFamily="34" charset="0"/>
                <a:cs typeface="Calibri" panose="020F0502020204030204" pitchFamily="34" charset="0"/>
              </a:rPr>
              <a:t> </a:t>
            </a:r>
            <a:r>
              <a:rPr lang="el-GR" sz="2400" kern="1200" dirty="0" err="1">
                <a:solidFill>
                  <a:srgbClr val="434343"/>
                </a:solidFill>
                <a:latin typeface="Arial Nova Cond" panose="020B0506020202020204" pitchFamily="34" charset="0"/>
                <a:cs typeface="Calibri" panose="020F0502020204030204" pitchFamily="34" charset="0"/>
              </a:rPr>
              <a:t>Curriculum</a:t>
            </a:r>
            <a:r>
              <a:rPr lang="el-GR" sz="2400" kern="1200" dirty="0">
                <a:solidFill>
                  <a:srgbClr val="434343"/>
                </a:solidFill>
                <a:latin typeface="Arial Nova Cond" panose="020B0506020202020204" pitchFamily="34" charset="0"/>
                <a:cs typeface="Calibri" panose="020F0502020204030204" pitchFamily="34" charset="0"/>
              </a:rPr>
              <a:t> (UPC)</a:t>
            </a:r>
          </a:p>
          <a:p>
            <a:pPr marL="342900" marR="64135" lvl="0" indent="-342900">
              <a:spcBef>
                <a:spcPts val="600"/>
              </a:spcBef>
              <a:spcAft>
                <a:spcPts val="1200"/>
              </a:spcAft>
              <a:buBlip>
                <a:blip r:embed="rId4"/>
              </a:buBlip>
              <a:defRPr/>
            </a:pPr>
            <a:r>
              <a:rPr lang="el-GR" sz="2400" kern="1200" dirty="0">
                <a:solidFill>
                  <a:srgbClr val="434343"/>
                </a:solidFill>
                <a:latin typeface="Arial Nova Cond" panose="020B0506020202020204" pitchFamily="34" charset="0"/>
                <a:cs typeface="Calibri" panose="020F0502020204030204" pitchFamily="34" charset="0"/>
              </a:rPr>
              <a:t>προσαρμόστηκε στην ευρωπαϊκή πραγματικότητα και ανάγκες το 2017 (Ευρωπαϊκό Πρόγραμμα </a:t>
            </a:r>
            <a:r>
              <a:rPr lang="en-US" sz="2400" b="1" kern="1200" dirty="0">
                <a:solidFill>
                  <a:srgbClr val="434343"/>
                </a:solidFill>
                <a:latin typeface="Arial Nova Cond" panose="020B0506020202020204" pitchFamily="34" charset="0"/>
                <a:cs typeface="Calibri" panose="020F0502020204030204" pitchFamily="34" charset="0"/>
              </a:rPr>
              <a:t>UPC Adapt</a:t>
            </a:r>
            <a:r>
              <a:rPr lang="el-GR" sz="2400" kern="1200" dirty="0">
                <a:solidFill>
                  <a:srgbClr val="434343"/>
                </a:solidFill>
                <a:latin typeface="Arial Nova Cond" panose="020B0506020202020204" pitchFamily="34" charset="0"/>
                <a:cs typeface="Calibri" panose="020F0502020204030204" pitchFamily="34" charset="0"/>
              </a:rPr>
              <a:t>)</a:t>
            </a:r>
          </a:p>
          <a:p>
            <a:pPr marR="64135" lvl="0" algn="l" defTabSz="914400" rtl="0" eaLnBrk="1" fontAlgn="auto" latinLnBrk="0" hangingPunct="1">
              <a:lnSpc>
                <a:spcPct val="100000"/>
              </a:lnSpc>
              <a:spcBef>
                <a:spcPts val="600"/>
              </a:spcBef>
              <a:spcAft>
                <a:spcPts val="1200"/>
              </a:spcAft>
              <a:buClr>
                <a:srgbClr val="000000"/>
              </a:buClr>
              <a:buSzTx/>
              <a:tabLst/>
              <a:defRPr/>
            </a:pPr>
            <a:endParaRPr lang="el-GR" sz="2400" kern="1200" dirty="0">
              <a:solidFill>
                <a:srgbClr val="434343"/>
              </a:solidFill>
              <a:latin typeface="Arial Nova Cond" panose="020B0506020202020204" pitchFamily="34" charset="0"/>
              <a:cs typeface="Calibri" panose="020F0502020204030204" pitchFamily="34" charset="0"/>
            </a:endParaRPr>
          </a:p>
        </p:txBody>
      </p:sp>
      <p:sp>
        <p:nvSpPr>
          <p:cNvPr id="4" name="Google Shape;134;p10">
            <a:extLst>
              <a:ext uri="{FF2B5EF4-FFF2-40B4-BE49-F238E27FC236}">
                <a16:creationId xmlns:a16="http://schemas.microsoft.com/office/drawing/2014/main" id="{95351EBA-4658-4C58-9EEE-0DF63D2D7C29}"/>
              </a:ext>
            </a:extLst>
          </p:cNvPr>
          <p:cNvSpPr txBox="1"/>
          <p:nvPr/>
        </p:nvSpPr>
        <p:spPr>
          <a:xfrm>
            <a:off x="1276807" y="271889"/>
            <a:ext cx="10806546" cy="777020"/>
          </a:xfrm>
          <a:prstGeom prst="rect">
            <a:avLst/>
          </a:prstGeom>
          <a:noFill/>
          <a:ln>
            <a:noFill/>
          </a:ln>
        </p:spPr>
        <p:txBody>
          <a:bodyPr spcFirstLastPara="1" wrap="square" lIns="68575" tIns="34275" rIns="68575" bIns="34275" anchor="ctr" anchorCtr="0">
            <a:normAutofit/>
          </a:bodyPr>
          <a:lstStyle/>
          <a:p>
            <a:pPr marL="0" marR="0" lvl="0" indent="0" algn="l" defTabSz="914400" rtl="0" eaLnBrk="1" fontAlgn="auto" latinLnBrk="0" hangingPunct="1">
              <a:lnSpc>
                <a:spcPct val="100000"/>
              </a:lnSpc>
              <a:spcBef>
                <a:spcPts val="0"/>
              </a:spcBef>
              <a:spcAft>
                <a:spcPts val="0"/>
              </a:spcAft>
              <a:buClr>
                <a:srgbClr val="3E6FB7"/>
              </a:buClr>
              <a:buSzPts val="2600"/>
              <a:buFont typeface="Arial"/>
              <a:buNone/>
              <a:tabLst/>
              <a:defRPr/>
            </a:pPr>
            <a:endParaRPr lang="el-GR" sz="2000" b="1" noProof="0" dirty="0">
              <a:solidFill>
                <a:srgbClr val="F2B800"/>
              </a:solidFill>
              <a:latin typeface="Arial Nova Cond" panose="020B0506020202020204" pitchFamily="34" charset="0"/>
            </a:endParaRPr>
          </a:p>
          <a:p>
            <a:pPr marL="0" marR="0" lvl="0" indent="0" algn="l" defTabSz="914400" rtl="0" eaLnBrk="1" fontAlgn="auto" latinLnBrk="0" hangingPunct="1">
              <a:lnSpc>
                <a:spcPct val="100000"/>
              </a:lnSpc>
              <a:spcBef>
                <a:spcPts val="0"/>
              </a:spcBef>
              <a:spcAft>
                <a:spcPts val="0"/>
              </a:spcAft>
              <a:buClr>
                <a:srgbClr val="3E6FB7"/>
              </a:buClr>
              <a:buSzPts val="2600"/>
              <a:buFont typeface="Arial"/>
              <a:buNone/>
              <a:tabLst/>
              <a:defRPr/>
            </a:pPr>
            <a:r>
              <a:rPr lang="el-GR" sz="2600" b="1" noProof="0" dirty="0">
                <a:solidFill>
                  <a:srgbClr val="3E6FB7"/>
                </a:solidFill>
                <a:latin typeface="Arial Nova Cond" panose="020B0506020202020204" pitchFamily="34" charset="0"/>
                <a:sym typeface="Inter"/>
              </a:rPr>
              <a:t>Το Ευρωπαϊκό Εγχειρίδιο για την Πρόληψη</a:t>
            </a:r>
            <a:endParaRPr kumimoji="0" lang="el-GR" sz="2600" b="1" i="0" u="none" strike="noStrike" kern="0" cap="none" spc="0" normalizeH="0" baseline="0" noProof="0" dirty="0">
              <a:ln>
                <a:noFill/>
              </a:ln>
              <a:solidFill>
                <a:srgbClr val="3E6FB7"/>
              </a:solidFill>
              <a:effectLst/>
              <a:uLnTx/>
              <a:uFillTx/>
              <a:latin typeface="Arial Nova Cond" panose="020B0506020202020204" pitchFamily="34" charset="0"/>
              <a:cs typeface="Arial"/>
              <a:sym typeface="Inter"/>
            </a:endParaRPr>
          </a:p>
        </p:txBody>
      </p:sp>
      <p:grpSp>
        <p:nvGrpSpPr>
          <p:cNvPr id="20" name="Group 19"/>
          <p:cNvGrpSpPr/>
          <p:nvPr/>
        </p:nvGrpSpPr>
        <p:grpSpPr>
          <a:xfrm>
            <a:off x="113001" y="6249077"/>
            <a:ext cx="951621" cy="552619"/>
            <a:chOff x="938139" y="6161603"/>
            <a:chExt cx="1166698" cy="629207"/>
          </a:xfrm>
        </p:grpSpPr>
        <p:pic>
          <p:nvPicPr>
            <p:cNvPr id="21" name="Picture 20"/>
            <p:cNvPicPr>
              <a:picLocks noChangeAspect="1"/>
            </p:cNvPicPr>
            <p:nvPr/>
          </p:nvPicPr>
          <p:blipFill>
            <a:blip r:embed="rId5"/>
            <a:stretch>
              <a:fillRect/>
            </a:stretch>
          </p:blipFill>
          <p:spPr>
            <a:xfrm>
              <a:off x="1644703" y="6161603"/>
              <a:ext cx="460134" cy="629207"/>
            </a:xfrm>
            <a:prstGeom prst="rect">
              <a:avLst/>
            </a:prstGeom>
          </p:spPr>
        </p:pic>
        <p:pic>
          <p:nvPicPr>
            <p:cNvPr id="22" name="Picture 21"/>
            <p:cNvPicPr>
              <a:picLocks noChangeAspect="1"/>
            </p:cNvPicPr>
            <p:nvPr/>
          </p:nvPicPr>
          <p:blipFill>
            <a:blip r:embed="rId6"/>
            <a:stretch>
              <a:fillRect/>
            </a:stretch>
          </p:blipFill>
          <p:spPr>
            <a:xfrm>
              <a:off x="938139" y="6205887"/>
              <a:ext cx="585861" cy="567481"/>
            </a:xfrm>
            <a:prstGeom prst="rect">
              <a:avLst/>
            </a:prstGeom>
          </p:spPr>
        </p:pic>
      </p:grpSp>
      <p:pic>
        <p:nvPicPr>
          <p:cNvPr id="15" name="Picture 14">
            <a:extLst>
              <a:ext uri="{FF2B5EF4-FFF2-40B4-BE49-F238E27FC236}">
                <a16:creationId xmlns:a16="http://schemas.microsoft.com/office/drawing/2014/main" id="{554CB46D-3502-4430-A76C-4B86238BECF4}"/>
              </a:ext>
            </a:extLst>
          </p:cNvPr>
          <p:cNvPicPr>
            <a:picLocks noChangeAspect="1"/>
          </p:cNvPicPr>
          <p:nvPr/>
        </p:nvPicPr>
        <p:blipFill>
          <a:blip r:embed="rId7"/>
          <a:stretch>
            <a:fillRect/>
          </a:stretch>
        </p:blipFill>
        <p:spPr>
          <a:xfrm>
            <a:off x="10946211" y="6138841"/>
            <a:ext cx="1112953" cy="647536"/>
          </a:xfrm>
          <a:prstGeom prst="rect">
            <a:avLst/>
          </a:prstGeom>
        </p:spPr>
      </p:pic>
    </p:spTree>
    <p:extLst>
      <p:ext uri="{BB962C8B-B14F-4D97-AF65-F5344CB8AC3E}">
        <p14:creationId xmlns:p14="http://schemas.microsoft.com/office/powerpoint/2010/main" val="413552450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Shape 155"/>
        <p:cNvGrpSpPr/>
        <p:nvPr/>
      </p:nvGrpSpPr>
      <p:grpSpPr>
        <a:xfrm>
          <a:off x="0" y="0"/>
          <a:ext cx="0" cy="0"/>
          <a:chOff x="0" y="0"/>
          <a:chExt cx="0" cy="0"/>
        </a:xfrm>
      </p:grpSpPr>
      <p:sp>
        <p:nvSpPr>
          <p:cNvPr id="157" name="Google Shape;157;p13"/>
          <p:cNvSpPr txBox="1"/>
          <p:nvPr/>
        </p:nvSpPr>
        <p:spPr>
          <a:xfrm>
            <a:off x="904524" y="1700172"/>
            <a:ext cx="10718516" cy="3847167"/>
          </a:xfrm>
          <a:prstGeom prst="rect">
            <a:avLst/>
          </a:prstGeom>
          <a:noFill/>
          <a:ln>
            <a:noFill/>
          </a:ln>
        </p:spPr>
        <p:txBody>
          <a:bodyPr spcFirstLastPara="1" wrap="square" lIns="91425" tIns="45700" rIns="91425" bIns="45700" anchor="t" anchorCtr="0">
            <a:spAutoFit/>
          </a:bodyPr>
          <a:lstStyle/>
          <a:p>
            <a:pPr marL="342900" marR="64135" lvl="0" indent="-342900">
              <a:spcBef>
                <a:spcPts val="600"/>
              </a:spcBef>
              <a:spcAft>
                <a:spcPts val="1200"/>
              </a:spcAft>
              <a:buBlip>
                <a:blip r:embed="rId3"/>
              </a:buBlip>
              <a:defRPr/>
            </a:pPr>
            <a:r>
              <a:rPr lang="el-GR" sz="2400" kern="1200" dirty="0">
                <a:solidFill>
                  <a:srgbClr val="434343"/>
                </a:solidFill>
                <a:latin typeface="Arial Nova Cond" panose="020B0506020202020204" pitchFamily="34" charset="0"/>
                <a:cs typeface="Calibri" panose="020F0502020204030204" pitchFamily="34" charset="0"/>
              </a:rPr>
              <a:t>Επισκόπηση της </a:t>
            </a:r>
            <a:r>
              <a:rPr lang="el-GR" sz="2400" b="1" kern="1200" dirty="0">
                <a:solidFill>
                  <a:srgbClr val="434343"/>
                </a:solidFill>
                <a:latin typeface="Arial Nova Cond" panose="020B0506020202020204" pitchFamily="34" charset="0"/>
                <a:cs typeface="Calibri" panose="020F0502020204030204" pitchFamily="34" charset="0"/>
              </a:rPr>
              <a:t>επιστημονικής βάσης </a:t>
            </a:r>
            <a:r>
              <a:rPr lang="el-GR" sz="2400" kern="1200" dirty="0">
                <a:solidFill>
                  <a:srgbClr val="434343"/>
                </a:solidFill>
                <a:latin typeface="Arial Nova Cond" panose="020B0506020202020204" pitchFamily="34" charset="0"/>
                <a:cs typeface="Calibri" panose="020F0502020204030204" pitchFamily="34" charset="0"/>
              </a:rPr>
              <a:t>πάνω στην οποία στηρίζεται η πρόληψη </a:t>
            </a:r>
          </a:p>
          <a:p>
            <a:pPr marL="342900" marR="64135" lvl="0" indent="-342900">
              <a:spcBef>
                <a:spcPts val="600"/>
              </a:spcBef>
              <a:spcAft>
                <a:spcPts val="1200"/>
              </a:spcAft>
              <a:buBlip>
                <a:blip r:embed="rId3"/>
              </a:buBlip>
              <a:defRPr/>
            </a:pPr>
            <a:r>
              <a:rPr lang="en-US" sz="2400" kern="1200" dirty="0">
                <a:solidFill>
                  <a:srgbClr val="434343"/>
                </a:solidFill>
                <a:latin typeface="Arial Nova Cond" panose="020B0506020202020204" pitchFamily="34" charset="0"/>
                <a:cs typeface="Calibri" panose="020F0502020204030204" pitchFamily="34" charset="0"/>
              </a:rPr>
              <a:t>Ε</a:t>
            </a:r>
            <a:r>
              <a:rPr lang="el-GR" sz="2400" kern="1200" dirty="0" err="1">
                <a:solidFill>
                  <a:srgbClr val="434343"/>
                </a:solidFill>
                <a:latin typeface="Arial Nova Cond" panose="020B0506020202020204" pitchFamily="34" charset="0"/>
                <a:cs typeface="Calibri" panose="020F0502020204030204" pitchFamily="34" charset="0"/>
              </a:rPr>
              <a:t>πισκόπηση</a:t>
            </a:r>
            <a:r>
              <a:rPr lang="el-GR" sz="2400" kern="1200" dirty="0">
                <a:solidFill>
                  <a:srgbClr val="434343"/>
                </a:solidFill>
                <a:latin typeface="Arial Nova Cond" panose="020B0506020202020204" pitchFamily="34" charset="0"/>
                <a:cs typeface="Calibri" panose="020F0502020204030204" pitchFamily="34" charset="0"/>
              </a:rPr>
              <a:t> </a:t>
            </a:r>
            <a:r>
              <a:rPr lang="en-US" sz="2400" kern="1200" dirty="0" err="1">
                <a:solidFill>
                  <a:srgbClr val="434343"/>
                </a:solidFill>
                <a:latin typeface="Arial Nova Cond" panose="020B0506020202020204" pitchFamily="34" charset="0"/>
                <a:cs typeface="Calibri" panose="020F0502020204030204" pitchFamily="34" charset="0"/>
              </a:rPr>
              <a:t>όλων</a:t>
            </a:r>
            <a:r>
              <a:rPr lang="en-US" sz="2400" kern="1200" dirty="0">
                <a:solidFill>
                  <a:srgbClr val="434343"/>
                </a:solidFill>
                <a:latin typeface="Arial Nova Cond" panose="020B0506020202020204" pitchFamily="34" charset="0"/>
                <a:cs typeface="Calibri" panose="020F0502020204030204" pitchFamily="34" charset="0"/>
              </a:rPr>
              <a:t> </a:t>
            </a:r>
            <a:r>
              <a:rPr lang="en-US" sz="2400" kern="1200" dirty="0" err="1">
                <a:solidFill>
                  <a:srgbClr val="434343"/>
                </a:solidFill>
                <a:latin typeface="Arial Nova Cond" panose="020B0506020202020204" pitchFamily="34" charset="0"/>
                <a:cs typeface="Calibri" panose="020F0502020204030204" pitchFamily="34" charset="0"/>
              </a:rPr>
              <a:t>των</a:t>
            </a:r>
            <a:r>
              <a:rPr lang="en-US" sz="2400" kern="1200" dirty="0">
                <a:solidFill>
                  <a:srgbClr val="434343"/>
                </a:solidFill>
                <a:latin typeface="Arial Nova Cond" panose="020B0506020202020204" pitchFamily="34" charset="0"/>
                <a:cs typeface="Calibri" panose="020F0502020204030204" pitchFamily="34" charset="0"/>
              </a:rPr>
              <a:t> </a:t>
            </a:r>
            <a:r>
              <a:rPr lang="en-US" sz="2400" b="1" kern="1200" dirty="0">
                <a:solidFill>
                  <a:srgbClr val="434343"/>
                </a:solidFill>
                <a:latin typeface="Arial Nova Cond" panose="020B0506020202020204" pitchFamily="34" charset="0"/>
                <a:cs typeface="Calibri" panose="020F0502020204030204" pitchFamily="34" charset="0"/>
              </a:rPr>
              <a:t>απαρα</a:t>
            </a:r>
            <a:r>
              <a:rPr lang="en-US" sz="2400" b="1" kern="1200" dirty="0" err="1">
                <a:solidFill>
                  <a:srgbClr val="434343"/>
                </a:solidFill>
                <a:latin typeface="Arial Nova Cond" panose="020B0506020202020204" pitchFamily="34" charset="0"/>
                <a:cs typeface="Calibri" panose="020F0502020204030204" pitchFamily="34" charset="0"/>
              </a:rPr>
              <a:t>ίτητων</a:t>
            </a:r>
            <a:r>
              <a:rPr lang="en-US" sz="2400" b="1" kern="1200" dirty="0">
                <a:solidFill>
                  <a:srgbClr val="434343"/>
                </a:solidFill>
                <a:latin typeface="Arial Nova Cond" panose="020B0506020202020204" pitchFamily="34" charset="0"/>
                <a:cs typeface="Calibri" panose="020F0502020204030204" pitchFamily="34" charset="0"/>
              </a:rPr>
              <a:t> </a:t>
            </a:r>
            <a:r>
              <a:rPr lang="en-US" sz="2400" b="1" kern="1200" dirty="0" err="1">
                <a:solidFill>
                  <a:srgbClr val="434343"/>
                </a:solidFill>
                <a:latin typeface="Arial Nova Cond" panose="020B0506020202020204" pitchFamily="34" charset="0"/>
                <a:cs typeface="Calibri" panose="020F0502020204030204" pitchFamily="34" charset="0"/>
              </a:rPr>
              <a:t>δεδομένων</a:t>
            </a:r>
            <a:r>
              <a:rPr lang="en-US" sz="2400" b="1" kern="1200" dirty="0">
                <a:solidFill>
                  <a:srgbClr val="434343"/>
                </a:solidFill>
                <a:latin typeface="Arial Nova Cond" panose="020B0506020202020204" pitchFamily="34" charset="0"/>
                <a:cs typeface="Calibri" panose="020F0502020204030204" pitchFamily="34" charset="0"/>
              </a:rPr>
              <a:t> </a:t>
            </a:r>
            <a:r>
              <a:rPr lang="en-US" sz="2400" b="1" kern="1200" dirty="0" err="1">
                <a:solidFill>
                  <a:srgbClr val="434343"/>
                </a:solidFill>
                <a:latin typeface="Arial Nova Cond" panose="020B0506020202020204" pitchFamily="34" charset="0"/>
                <a:cs typeface="Calibri" panose="020F0502020204030204" pitchFamily="34" charset="0"/>
              </a:rPr>
              <a:t>γι</a:t>
            </a:r>
            <a:r>
              <a:rPr lang="en-US" sz="2400" b="1" kern="1200" dirty="0">
                <a:solidFill>
                  <a:srgbClr val="434343"/>
                </a:solidFill>
                <a:latin typeface="Arial Nova Cond" panose="020B0506020202020204" pitchFamily="34" charset="0"/>
                <a:cs typeface="Calibri" panose="020F0502020204030204" pitchFamily="34" charset="0"/>
              </a:rPr>
              <a:t>α την επιλογή στρατηγικών και παρεμβάσεων</a:t>
            </a:r>
            <a:r>
              <a:rPr lang="en-US" sz="2400" kern="1200" dirty="0">
                <a:solidFill>
                  <a:srgbClr val="434343"/>
                </a:solidFill>
                <a:latin typeface="Arial Nova Cond" panose="020B0506020202020204" pitchFamily="34" charset="0"/>
                <a:cs typeface="Calibri" panose="020F0502020204030204" pitchFamily="34" charset="0"/>
              </a:rPr>
              <a:t> πρόληψης</a:t>
            </a:r>
            <a:endParaRPr lang="el-GR" sz="2400" kern="1200" dirty="0">
              <a:solidFill>
                <a:srgbClr val="434343"/>
              </a:solidFill>
              <a:latin typeface="Arial Nova Cond" panose="020B0506020202020204" pitchFamily="34" charset="0"/>
              <a:cs typeface="Calibri" panose="020F0502020204030204" pitchFamily="34" charset="0"/>
            </a:endParaRPr>
          </a:p>
          <a:p>
            <a:pPr marL="342900" marR="64135" lvl="0" indent="-342900">
              <a:spcBef>
                <a:spcPts val="600"/>
              </a:spcBef>
              <a:spcAft>
                <a:spcPts val="1200"/>
              </a:spcAft>
              <a:buBlip>
                <a:blip r:embed="rId3"/>
              </a:buBlip>
              <a:defRPr/>
            </a:pPr>
            <a:r>
              <a:rPr lang="en-US" sz="2400" b="1" kern="1200" dirty="0">
                <a:solidFill>
                  <a:srgbClr val="434343"/>
                </a:solidFill>
                <a:latin typeface="Arial Nova Cond" panose="020B0506020202020204" pitchFamily="34" charset="0"/>
                <a:cs typeface="Calibri" panose="020F0502020204030204" pitchFamily="34" charset="0"/>
              </a:rPr>
              <a:t>Πα</a:t>
            </a:r>
            <a:r>
              <a:rPr lang="en-US" sz="2400" b="1" kern="1200" dirty="0" err="1">
                <a:solidFill>
                  <a:srgbClr val="434343"/>
                </a:solidFill>
                <a:latin typeface="Arial Nova Cond" panose="020B0506020202020204" pitchFamily="34" charset="0"/>
                <a:cs typeface="Calibri" panose="020F0502020204030204" pitchFamily="34" charset="0"/>
              </a:rPr>
              <a:t>ροχή</a:t>
            </a:r>
            <a:r>
              <a:rPr lang="en-US" sz="2400" b="1" kern="1200" dirty="0">
                <a:solidFill>
                  <a:srgbClr val="434343"/>
                </a:solidFill>
                <a:latin typeface="Arial Nova Cond" panose="020B0506020202020204" pitchFamily="34" charset="0"/>
                <a:cs typeface="Calibri" panose="020F0502020204030204" pitchFamily="34" charset="0"/>
              </a:rPr>
              <a:t> </a:t>
            </a:r>
            <a:r>
              <a:rPr lang="el-GR" sz="2400" b="1" kern="1200" dirty="0" err="1">
                <a:solidFill>
                  <a:srgbClr val="434343"/>
                </a:solidFill>
                <a:latin typeface="Arial Nova Cond" panose="020B0506020202020204" pitchFamily="34" charset="0"/>
                <a:cs typeface="Calibri" panose="020F0502020204030204" pitchFamily="34" charset="0"/>
              </a:rPr>
              <a:t>εργαλεί</a:t>
            </a:r>
            <a:r>
              <a:rPr lang="en-US" sz="2400" b="1" kern="1200" dirty="0" err="1">
                <a:solidFill>
                  <a:srgbClr val="434343"/>
                </a:solidFill>
                <a:latin typeface="Arial Nova Cond" panose="020B0506020202020204" pitchFamily="34" charset="0"/>
                <a:cs typeface="Calibri" panose="020F0502020204030204" pitchFamily="34" charset="0"/>
              </a:rPr>
              <a:t>ων</a:t>
            </a:r>
            <a:r>
              <a:rPr lang="en-US" sz="2400" b="1" kern="1200" dirty="0">
                <a:solidFill>
                  <a:srgbClr val="434343"/>
                </a:solidFill>
                <a:latin typeface="Arial Nova Cond" panose="020B0506020202020204" pitchFamily="34" charset="0"/>
                <a:cs typeface="Calibri" panose="020F0502020204030204" pitchFamily="34" charset="0"/>
              </a:rPr>
              <a:t> </a:t>
            </a:r>
            <a:r>
              <a:rPr lang="en-US" sz="2400" b="1" kern="1200" dirty="0" err="1">
                <a:solidFill>
                  <a:srgbClr val="434343"/>
                </a:solidFill>
                <a:latin typeface="Arial Nova Cond" panose="020B0506020202020204" pitchFamily="34" charset="0"/>
                <a:cs typeface="Calibri" panose="020F0502020204030204" pitchFamily="34" charset="0"/>
              </a:rPr>
              <a:t>γι</a:t>
            </a:r>
            <a:r>
              <a:rPr lang="en-US" sz="2400" b="1" kern="1200" dirty="0">
                <a:solidFill>
                  <a:srgbClr val="434343"/>
                </a:solidFill>
                <a:latin typeface="Arial Nova Cond" panose="020B0506020202020204" pitchFamily="34" charset="0"/>
                <a:cs typeface="Calibri" panose="020F0502020204030204" pitchFamily="34" charset="0"/>
              </a:rPr>
              <a:t>α </a:t>
            </a:r>
            <a:r>
              <a:rPr lang="el-GR" sz="2400" b="1" kern="1200" dirty="0">
                <a:solidFill>
                  <a:srgbClr val="434343"/>
                </a:solidFill>
                <a:latin typeface="Arial Nova Cond" panose="020B0506020202020204" pitchFamily="34" charset="0"/>
                <a:cs typeface="Calibri" panose="020F0502020204030204" pitchFamily="34" charset="0"/>
              </a:rPr>
              <a:t>τον σχεδιασμό </a:t>
            </a:r>
            <a:r>
              <a:rPr lang="en-US" sz="2400" b="1" kern="1200" dirty="0">
                <a:solidFill>
                  <a:srgbClr val="434343"/>
                </a:solidFill>
                <a:latin typeface="Arial Nova Cond" panose="020B0506020202020204" pitchFamily="34" charset="0"/>
                <a:cs typeface="Calibri" panose="020F0502020204030204" pitchFamily="34" charset="0"/>
              </a:rPr>
              <a:t>και </a:t>
            </a:r>
            <a:r>
              <a:rPr lang="en-US" sz="2400" b="1" kern="1200" dirty="0" err="1">
                <a:solidFill>
                  <a:srgbClr val="434343"/>
                </a:solidFill>
                <a:latin typeface="Arial Nova Cond" panose="020B0506020202020204" pitchFamily="34" charset="0"/>
                <a:cs typeface="Calibri" panose="020F0502020204030204" pitchFamily="34" charset="0"/>
              </a:rPr>
              <a:t>την</a:t>
            </a:r>
            <a:r>
              <a:rPr lang="en-US" sz="2400" b="1" kern="1200" dirty="0">
                <a:solidFill>
                  <a:srgbClr val="434343"/>
                </a:solidFill>
                <a:latin typeface="Arial Nova Cond" panose="020B0506020202020204" pitchFamily="34" charset="0"/>
                <a:cs typeface="Calibri" panose="020F0502020204030204" pitchFamily="34" charset="0"/>
              </a:rPr>
              <a:t> επ</a:t>
            </a:r>
            <a:r>
              <a:rPr lang="en-US" sz="2400" b="1" kern="1200" dirty="0" err="1">
                <a:solidFill>
                  <a:srgbClr val="434343"/>
                </a:solidFill>
                <a:latin typeface="Arial Nova Cond" panose="020B0506020202020204" pitchFamily="34" charset="0"/>
                <a:cs typeface="Calibri" panose="020F0502020204030204" pitchFamily="34" charset="0"/>
              </a:rPr>
              <a:t>ιλογή</a:t>
            </a:r>
            <a:r>
              <a:rPr lang="en-US" sz="2400" b="1" kern="1200" dirty="0">
                <a:solidFill>
                  <a:srgbClr val="434343"/>
                </a:solidFill>
                <a:latin typeface="Arial Nova Cond" panose="020B0506020202020204" pitchFamily="34" charset="0"/>
                <a:cs typeface="Calibri" panose="020F0502020204030204" pitchFamily="34" charset="0"/>
              </a:rPr>
              <a:t> </a:t>
            </a:r>
            <a:r>
              <a:rPr lang="el-GR" sz="2400" kern="1200" dirty="0">
                <a:solidFill>
                  <a:srgbClr val="434343"/>
                </a:solidFill>
                <a:latin typeface="Arial Nova Cond" panose="020B0506020202020204" pitchFamily="34" charset="0"/>
                <a:cs typeface="Calibri" panose="020F0502020204030204" pitchFamily="34" charset="0"/>
              </a:rPr>
              <a:t>στρατηγικών και παρεμβάσεων πρόληψης</a:t>
            </a:r>
          </a:p>
          <a:p>
            <a:pPr marR="64135" lvl="0">
              <a:spcBef>
                <a:spcPts val="600"/>
              </a:spcBef>
              <a:spcAft>
                <a:spcPts val="1200"/>
              </a:spcAft>
              <a:defRPr/>
            </a:pPr>
            <a:endParaRPr kumimoji="0" lang="en-US" sz="2500" b="0"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endParaRPr>
          </a:p>
          <a:p>
            <a:pPr marR="64135" lvl="0" algn="l" defTabSz="914400" rtl="0" eaLnBrk="1" fontAlgn="auto" latinLnBrk="0" hangingPunct="1">
              <a:lnSpc>
                <a:spcPct val="100000"/>
              </a:lnSpc>
              <a:spcBef>
                <a:spcPts val="600"/>
              </a:spcBef>
              <a:spcAft>
                <a:spcPts val="1200"/>
              </a:spcAft>
              <a:buClr>
                <a:srgbClr val="000000"/>
              </a:buClr>
              <a:buSzTx/>
              <a:tabLst/>
              <a:defRPr/>
            </a:pPr>
            <a:endParaRPr lang="el-GR" sz="2400" kern="1200" dirty="0">
              <a:solidFill>
                <a:srgbClr val="434343"/>
              </a:solidFill>
              <a:latin typeface="Arial Nova Cond" panose="020B0506020202020204" pitchFamily="34" charset="0"/>
              <a:cs typeface="Calibri" panose="020F0502020204030204" pitchFamily="34" charset="0"/>
            </a:endParaRPr>
          </a:p>
        </p:txBody>
      </p:sp>
      <p:sp>
        <p:nvSpPr>
          <p:cNvPr id="4" name="Google Shape;134;p10">
            <a:extLst>
              <a:ext uri="{FF2B5EF4-FFF2-40B4-BE49-F238E27FC236}">
                <a16:creationId xmlns:a16="http://schemas.microsoft.com/office/drawing/2014/main" id="{95351EBA-4658-4C58-9EEE-0DF63D2D7C29}"/>
              </a:ext>
            </a:extLst>
          </p:cNvPr>
          <p:cNvSpPr txBox="1"/>
          <p:nvPr/>
        </p:nvSpPr>
        <p:spPr>
          <a:xfrm>
            <a:off x="1276807" y="271889"/>
            <a:ext cx="10806546" cy="777020"/>
          </a:xfrm>
          <a:prstGeom prst="rect">
            <a:avLst/>
          </a:prstGeom>
          <a:noFill/>
          <a:ln>
            <a:noFill/>
          </a:ln>
        </p:spPr>
        <p:txBody>
          <a:bodyPr spcFirstLastPara="1" wrap="square" lIns="68575" tIns="34275" rIns="68575" bIns="34275" anchor="ctr" anchorCtr="0">
            <a:normAutofit/>
          </a:bodyPr>
          <a:lstStyle/>
          <a:p>
            <a:pPr lvl="0">
              <a:buClr>
                <a:srgbClr val="3E6FB7"/>
              </a:buClr>
              <a:buSzPts val="2600"/>
              <a:defRPr/>
            </a:pPr>
            <a:r>
              <a:rPr lang="el-GR" sz="2000" dirty="0">
                <a:solidFill>
                  <a:srgbClr val="3E6FB7"/>
                </a:solidFill>
                <a:latin typeface="Arial Nova Cond" panose="020B0506020202020204" pitchFamily="34" charset="0"/>
                <a:sym typeface="Inter"/>
              </a:rPr>
              <a:t>Κατάρτιση στο Ευρωπαϊκό Εγχειρίδιο για την Πρόληψη</a:t>
            </a:r>
            <a:endParaRPr lang="el-GR" sz="2000" noProof="0" dirty="0">
              <a:solidFill>
                <a:srgbClr val="F2B800"/>
              </a:solidFill>
              <a:latin typeface="Arial Nova Cond" panose="020B0506020202020204" pitchFamily="34" charset="0"/>
            </a:endParaRPr>
          </a:p>
          <a:p>
            <a:pPr lvl="0">
              <a:buClr>
                <a:srgbClr val="3E6FB7"/>
              </a:buClr>
              <a:buSzPts val="2600"/>
              <a:defRPr/>
            </a:pPr>
            <a:r>
              <a:rPr lang="en-US" sz="2600" b="1" dirty="0" err="1">
                <a:solidFill>
                  <a:srgbClr val="3E6FB7"/>
                </a:solidFill>
                <a:latin typeface="Arial Nova Cond" panose="020B0506020202020204" pitchFamily="34" charset="0"/>
                <a:sym typeface="Inter"/>
              </a:rPr>
              <a:t>Στόχοι</a:t>
            </a:r>
            <a:r>
              <a:rPr lang="en-US" sz="2600" b="1" dirty="0">
                <a:solidFill>
                  <a:srgbClr val="3E6FB7"/>
                </a:solidFill>
                <a:latin typeface="Arial Nova Cond" panose="020B0506020202020204" pitchFamily="34" charset="0"/>
                <a:sym typeface="Inter"/>
              </a:rPr>
              <a:t> (1)</a:t>
            </a:r>
            <a:endParaRPr lang="el-GR" sz="2600" b="1" dirty="0">
              <a:solidFill>
                <a:srgbClr val="3E6FB7"/>
              </a:solidFill>
              <a:latin typeface="Arial Nova Cond" panose="020B0506020202020204" pitchFamily="34" charset="0"/>
              <a:sym typeface="Inter"/>
            </a:endParaRPr>
          </a:p>
        </p:txBody>
      </p:sp>
      <p:grpSp>
        <p:nvGrpSpPr>
          <p:cNvPr id="14" name="Group 13"/>
          <p:cNvGrpSpPr/>
          <p:nvPr/>
        </p:nvGrpSpPr>
        <p:grpSpPr>
          <a:xfrm>
            <a:off x="113001" y="6249077"/>
            <a:ext cx="951621" cy="552619"/>
            <a:chOff x="938139" y="6161603"/>
            <a:chExt cx="1166698" cy="629207"/>
          </a:xfrm>
        </p:grpSpPr>
        <p:pic>
          <p:nvPicPr>
            <p:cNvPr id="15" name="Picture 14"/>
            <p:cNvPicPr>
              <a:picLocks noChangeAspect="1"/>
            </p:cNvPicPr>
            <p:nvPr/>
          </p:nvPicPr>
          <p:blipFill>
            <a:blip r:embed="rId4"/>
            <a:stretch>
              <a:fillRect/>
            </a:stretch>
          </p:blipFill>
          <p:spPr>
            <a:xfrm>
              <a:off x="1644703" y="6161603"/>
              <a:ext cx="460134" cy="629207"/>
            </a:xfrm>
            <a:prstGeom prst="rect">
              <a:avLst/>
            </a:prstGeom>
          </p:spPr>
        </p:pic>
        <p:pic>
          <p:nvPicPr>
            <p:cNvPr id="16" name="Picture 15"/>
            <p:cNvPicPr>
              <a:picLocks noChangeAspect="1"/>
            </p:cNvPicPr>
            <p:nvPr/>
          </p:nvPicPr>
          <p:blipFill>
            <a:blip r:embed="rId5"/>
            <a:stretch>
              <a:fillRect/>
            </a:stretch>
          </p:blipFill>
          <p:spPr>
            <a:xfrm>
              <a:off x="938139" y="6205887"/>
              <a:ext cx="585861" cy="567481"/>
            </a:xfrm>
            <a:prstGeom prst="rect">
              <a:avLst/>
            </a:prstGeom>
          </p:spPr>
        </p:pic>
      </p:grpSp>
      <p:pic>
        <p:nvPicPr>
          <p:cNvPr id="17" name="Picture 16"/>
          <p:cNvPicPr>
            <a:picLocks noChangeAspect="1"/>
          </p:cNvPicPr>
          <p:nvPr/>
        </p:nvPicPr>
        <p:blipFill>
          <a:blip r:embed="rId6"/>
          <a:stretch>
            <a:fillRect/>
          </a:stretch>
        </p:blipFill>
        <p:spPr>
          <a:xfrm>
            <a:off x="10485119" y="153198"/>
            <a:ext cx="1598233" cy="1591207"/>
          </a:xfrm>
          <a:prstGeom prst="rect">
            <a:avLst/>
          </a:prstGeom>
        </p:spPr>
      </p:pic>
      <p:pic>
        <p:nvPicPr>
          <p:cNvPr id="12" name="Picture 11">
            <a:extLst>
              <a:ext uri="{FF2B5EF4-FFF2-40B4-BE49-F238E27FC236}">
                <a16:creationId xmlns:a16="http://schemas.microsoft.com/office/drawing/2014/main" id="{FE70BDB7-F979-4AAB-AC1A-4692C6A1EDC0}"/>
              </a:ext>
            </a:extLst>
          </p:cNvPr>
          <p:cNvPicPr>
            <a:picLocks noChangeAspect="1"/>
          </p:cNvPicPr>
          <p:nvPr/>
        </p:nvPicPr>
        <p:blipFill>
          <a:blip r:embed="rId7"/>
          <a:stretch>
            <a:fillRect/>
          </a:stretch>
        </p:blipFill>
        <p:spPr>
          <a:xfrm>
            <a:off x="10946211" y="6138841"/>
            <a:ext cx="1112953" cy="647536"/>
          </a:xfrm>
          <a:prstGeom prst="rect">
            <a:avLst/>
          </a:prstGeom>
        </p:spPr>
      </p:pic>
    </p:spTree>
    <p:extLst>
      <p:ext uri="{BB962C8B-B14F-4D97-AF65-F5344CB8AC3E}">
        <p14:creationId xmlns:p14="http://schemas.microsoft.com/office/powerpoint/2010/main" val="406707285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Shape 155"/>
        <p:cNvGrpSpPr/>
        <p:nvPr/>
      </p:nvGrpSpPr>
      <p:grpSpPr>
        <a:xfrm>
          <a:off x="0" y="0"/>
          <a:ext cx="0" cy="0"/>
          <a:chOff x="0" y="0"/>
          <a:chExt cx="0" cy="0"/>
        </a:xfrm>
      </p:grpSpPr>
      <p:sp>
        <p:nvSpPr>
          <p:cNvPr id="157" name="Google Shape;157;p13"/>
          <p:cNvSpPr txBox="1"/>
          <p:nvPr/>
        </p:nvSpPr>
        <p:spPr>
          <a:xfrm>
            <a:off x="904524" y="1700172"/>
            <a:ext cx="10718516" cy="4585830"/>
          </a:xfrm>
          <a:prstGeom prst="rect">
            <a:avLst/>
          </a:prstGeom>
          <a:noFill/>
          <a:ln>
            <a:noFill/>
          </a:ln>
        </p:spPr>
        <p:txBody>
          <a:bodyPr spcFirstLastPara="1" wrap="square" lIns="91425" tIns="45700" rIns="91425" bIns="45700" anchor="t" anchorCtr="0">
            <a:spAutoFit/>
          </a:bodyPr>
          <a:lstStyle/>
          <a:p>
            <a:pPr marL="342900" marR="64135" lvl="0" indent="-342900">
              <a:spcBef>
                <a:spcPts val="600"/>
              </a:spcBef>
              <a:spcAft>
                <a:spcPts val="1200"/>
              </a:spcAft>
              <a:buBlip>
                <a:blip r:embed="rId3"/>
              </a:buBlip>
              <a:defRPr/>
            </a:pPr>
            <a:r>
              <a:rPr lang="en-US" sz="2400" b="1" kern="1200" dirty="0">
                <a:solidFill>
                  <a:srgbClr val="434343"/>
                </a:solidFill>
                <a:latin typeface="Arial Nova Cond" panose="020B0506020202020204" pitchFamily="34" charset="0"/>
                <a:cs typeface="Calibri" panose="020F0502020204030204" pitchFamily="34" charset="0"/>
              </a:rPr>
              <a:t>Πα</a:t>
            </a:r>
            <a:r>
              <a:rPr lang="en-US" sz="2400" b="1" kern="1200" dirty="0" err="1">
                <a:solidFill>
                  <a:srgbClr val="434343"/>
                </a:solidFill>
                <a:latin typeface="Arial Nova Cond" panose="020B0506020202020204" pitchFamily="34" charset="0"/>
                <a:cs typeface="Calibri" panose="020F0502020204030204" pitchFamily="34" charset="0"/>
              </a:rPr>
              <a:t>ροχή</a:t>
            </a:r>
            <a:r>
              <a:rPr lang="en-US" sz="2400" b="1" kern="1200" dirty="0">
                <a:solidFill>
                  <a:srgbClr val="434343"/>
                </a:solidFill>
                <a:latin typeface="Arial Nova Cond" panose="020B0506020202020204" pitchFamily="34" charset="0"/>
                <a:cs typeface="Calibri" panose="020F0502020204030204" pitchFamily="34" charset="0"/>
              </a:rPr>
              <a:t> </a:t>
            </a:r>
            <a:r>
              <a:rPr lang="el-GR" sz="2400" b="1" kern="1200" dirty="0" err="1">
                <a:solidFill>
                  <a:srgbClr val="434343"/>
                </a:solidFill>
                <a:latin typeface="Arial Nova Cond" panose="020B0506020202020204" pitchFamily="34" charset="0"/>
                <a:cs typeface="Calibri" panose="020F0502020204030204" pitchFamily="34" charset="0"/>
              </a:rPr>
              <a:t>εργαλεί</a:t>
            </a:r>
            <a:r>
              <a:rPr lang="en-US" sz="2400" b="1" kern="1200" dirty="0" err="1">
                <a:solidFill>
                  <a:srgbClr val="434343"/>
                </a:solidFill>
                <a:latin typeface="Arial Nova Cond" panose="020B0506020202020204" pitchFamily="34" charset="0"/>
                <a:cs typeface="Calibri" panose="020F0502020204030204" pitchFamily="34" charset="0"/>
              </a:rPr>
              <a:t>ων</a:t>
            </a:r>
            <a:r>
              <a:rPr lang="en-US" sz="2400" b="1" kern="1200" dirty="0">
                <a:solidFill>
                  <a:srgbClr val="434343"/>
                </a:solidFill>
                <a:latin typeface="Arial Nova Cond" panose="020B0506020202020204" pitchFamily="34" charset="0"/>
                <a:cs typeface="Calibri" panose="020F0502020204030204" pitchFamily="34" charset="0"/>
              </a:rPr>
              <a:t> </a:t>
            </a:r>
            <a:r>
              <a:rPr lang="en-US" sz="2400" b="1" kern="1200" dirty="0" err="1">
                <a:solidFill>
                  <a:srgbClr val="434343"/>
                </a:solidFill>
                <a:latin typeface="Arial Nova Cond" panose="020B0506020202020204" pitchFamily="34" charset="0"/>
                <a:cs typeface="Calibri" panose="020F0502020204030204" pitchFamily="34" charset="0"/>
              </a:rPr>
              <a:t>γι</a:t>
            </a:r>
            <a:r>
              <a:rPr lang="en-US" sz="2400" b="1" kern="1200" dirty="0">
                <a:solidFill>
                  <a:srgbClr val="434343"/>
                </a:solidFill>
                <a:latin typeface="Arial Nova Cond" panose="020B0506020202020204" pitchFamily="34" charset="0"/>
                <a:cs typeface="Calibri" panose="020F0502020204030204" pitchFamily="34" charset="0"/>
              </a:rPr>
              <a:t>α </a:t>
            </a:r>
            <a:r>
              <a:rPr lang="el-GR" sz="2400" b="1" kern="1200" dirty="0">
                <a:solidFill>
                  <a:srgbClr val="434343"/>
                </a:solidFill>
                <a:latin typeface="Arial Nova Cond" panose="020B0506020202020204" pitchFamily="34" charset="0"/>
                <a:cs typeface="Calibri" panose="020F0502020204030204" pitchFamily="34" charset="0"/>
              </a:rPr>
              <a:t>τον συντονισμό ή/και την επιστημονική εποπτεία </a:t>
            </a:r>
            <a:r>
              <a:rPr lang="el-GR" sz="2400" kern="1200" dirty="0">
                <a:solidFill>
                  <a:srgbClr val="434343"/>
                </a:solidFill>
                <a:latin typeface="Arial Nova Cond" panose="020B0506020202020204" pitchFamily="34" charset="0"/>
                <a:cs typeface="Calibri" panose="020F0502020204030204" pitchFamily="34" charset="0"/>
              </a:rPr>
              <a:t>στον τομέα της πρόληψης </a:t>
            </a:r>
          </a:p>
          <a:p>
            <a:pPr marL="342900" marR="64135" lvl="0" indent="-342900">
              <a:spcBef>
                <a:spcPts val="600"/>
              </a:spcBef>
              <a:spcAft>
                <a:spcPts val="1200"/>
              </a:spcAft>
              <a:buBlip>
                <a:blip r:embed="rId3"/>
              </a:buBlip>
              <a:defRPr/>
            </a:pPr>
            <a:r>
              <a:rPr lang="el-GR" sz="2400" kern="1200" dirty="0">
                <a:solidFill>
                  <a:srgbClr val="434343"/>
                </a:solidFill>
                <a:latin typeface="Arial Nova Cond" panose="020B0506020202020204" pitchFamily="34" charset="0"/>
                <a:cs typeface="Calibri" panose="020F0502020204030204" pitchFamily="34" charset="0"/>
              </a:rPr>
              <a:t>Εισαγωγή σε </a:t>
            </a:r>
            <a:r>
              <a:rPr lang="el-GR" sz="2400" b="1" kern="1200" dirty="0">
                <a:solidFill>
                  <a:srgbClr val="434343"/>
                </a:solidFill>
                <a:latin typeface="Arial Nova Cond" panose="020B0506020202020204" pitchFamily="34" charset="0"/>
                <a:cs typeface="Calibri" panose="020F0502020204030204" pitchFamily="34" charset="0"/>
              </a:rPr>
              <a:t>βασικές αρχές </a:t>
            </a:r>
            <a:r>
              <a:rPr lang="el-GR" sz="2400" kern="1200" dirty="0">
                <a:solidFill>
                  <a:srgbClr val="434343"/>
                </a:solidFill>
                <a:latin typeface="Arial Nova Cond" panose="020B0506020202020204" pitchFamily="34" charset="0"/>
                <a:cs typeface="Calibri" panose="020F0502020204030204" pitchFamily="34" charset="0"/>
              </a:rPr>
              <a:t>στην πρόληψη στη σχολική κοινότητα, την οικογένεια, την κοινότητα, τους χώρους εργασίας, καθώς και στην περιβαλλοντική πρόληψη και την πρόληψη μέσω των ΜΜΕ</a:t>
            </a:r>
          </a:p>
          <a:p>
            <a:pPr marL="342900" marR="64135" lvl="0" indent="-342900">
              <a:spcBef>
                <a:spcPts val="600"/>
              </a:spcBef>
              <a:spcAft>
                <a:spcPts val="1200"/>
              </a:spcAft>
              <a:buBlip>
                <a:blip r:embed="rId3"/>
              </a:buBlip>
              <a:defRPr/>
            </a:pPr>
            <a:r>
              <a:rPr kumimoji="0" lang="el-GR" sz="2400" b="1"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rPr>
              <a:t>Υποστήριξη στη λήψη αποφάσεων</a:t>
            </a:r>
            <a:r>
              <a:rPr kumimoji="0" lang="el-GR" sz="2400" b="1" i="0" u="none" strike="noStrike" kern="1200" cap="none" spc="0" normalizeH="0" noProof="0" dirty="0">
                <a:ln>
                  <a:noFill/>
                </a:ln>
                <a:solidFill>
                  <a:srgbClr val="434343"/>
                </a:solidFill>
                <a:effectLst/>
                <a:uLnTx/>
                <a:uFillTx/>
                <a:latin typeface="Arial Nova Cond" panose="020B0506020202020204" pitchFamily="34" charset="0"/>
                <a:cs typeface="Calibri" panose="020F0502020204030204" pitchFamily="34" charset="0"/>
                <a:sym typeface="Arial"/>
              </a:rPr>
              <a:t> </a:t>
            </a:r>
            <a:r>
              <a:rPr kumimoji="0" lang="el-GR" sz="2400" b="0" i="0" u="none" strike="noStrike" kern="1200" cap="none" spc="0" normalizeH="0" noProof="0" dirty="0">
                <a:ln>
                  <a:noFill/>
                </a:ln>
                <a:solidFill>
                  <a:srgbClr val="434343"/>
                </a:solidFill>
                <a:effectLst/>
                <a:uLnTx/>
                <a:uFillTx/>
                <a:latin typeface="Arial Nova Cond" panose="020B0506020202020204" pitchFamily="34" charset="0"/>
                <a:cs typeface="Calibri" panose="020F0502020204030204" pitchFamily="34" charset="0"/>
                <a:sym typeface="Arial"/>
              </a:rPr>
              <a:t>και τη </a:t>
            </a:r>
            <a:r>
              <a:rPr kumimoji="0" lang="el-GR" sz="2400" b="0"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rPr>
              <a:t>διαδικασία </a:t>
            </a:r>
            <a:r>
              <a:rPr kumimoji="0" lang="el-GR" sz="2400" b="0" i="0" u="none" strike="noStrike" kern="1200" cap="none" spc="0" normalizeH="0" baseline="0" noProof="0" dirty="0" err="1">
                <a:ln>
                  <a:noFill/>
                </a:ln>
                <a:solidFill>
                  <a:srgbClr val="434343"/>
                </a:solidFill>
                <a:effectLst/>
                <a:uLnTx/>
                <a:uFillTx/>
                <a:latin typeface="Arial Nova Cond" panose="020B0506020202020204" pitchFamily="34" charset="0"/>
                <a:cs typeface="Calibri" panose="020F0502020204030204" pitchFamily="34" charset="0"/>
                <a:sym typeface="Arial"/>
              </a:rPr>
              <a:t>χρηματο</a:t>
            </a:r>
            <a:r>
              <a:rPr kumimoji="0" lang="en-US" sz="2400" b="0" i="0" u="none" strike="noStrike" kern="1200" cap="none" spc="0" normalizeH="0" baseline="0" noProof="0" dirty="0" err="1">
                <a:ln>
                  <a:noFill/>
                </a:ln>
                <a:solidFill>
                  <a:srgbClr val="434343"/>
                </a:solidFill>
                <a:effectLst/>
                <a:uLnTx/>
                <a:uFillTx/>
                <a:latin typeface="Arial Nova Cond" panose="020B0506020202020204" pitchFamily="34" charset="0"/>
                <a:cs typeface="Calibri" panose="020F0502020204030204" pitchFamily="34" charset="0"/>
                <a:sym typeface="Arial"/>
              </a:rPr>
              <a:t>δότησης</a:t>
            </a:r>
            <a:r>
              <a:rPr kumimoji="0" lang="en-US" sz="2400" b="0" i="0" u="none" strike="noStrike" kern="1200" cap="none" spc="0" normalizeH="0" noProof="0" dirty="0">
                <a:ln>
                  <a:noFill/>
                </a:ln>
                <a:solidFill>
                  <a:srgbClr val="434343"/>
                </a:solidFill>
                <a:effectLst/>
                <a:uLnTx/>
                <a:uFillTx/>
                <a:latin typeface="Arial Nova Cond" panose="020B0506020202020204" pitchFamily="34" charset="0"/>
                <a:cs typeface="Calibri" panose="020F0502020204030204" pitchFamily="34" charset="0"/>
                <a:sym typeface="Arial"/>
              </a:rPr>
              <a:t> επ</a:t>
            </a:r>
            <a:r>
              <a:rPr kumimoji="0" lang="en-US" sz="2400" b="0" i="0" u="none" strike="noStrike" kern="1200" cap="none" spc="0" normalizeH="0" noProof="0" dirty="0" err="1">
                <a:ln>
                  <a:noFill/>
                </a:ln>
                <a:solidFill>
                  <a:srgbClr val="434343"/>
                </a:solidFill>
                <a:effectLst/>
                <a:uLnTx/>
                <a:uFillTx/>
                <a:latin typeface="Arial Nova Cond" panose="020B0506020202020204" pitchFamily="34" charset="0"/>
                <a:cs typeface="Calibri" panose="020F0502020204030204" pitchFamily="34" charset="0"/>
                <a:sym typeface="Arial"/>
              </a:rPr>
              <a:t>ιστημονικά</a:t>
            </a:r>
            <a:r>
              <a:rPr kumimoji="0" lang="en-US" sz="2400" b="0" i="0" u="none" strike="noStrike" kern="1200" cap="none" spc="0" normalizeH="0" noProof="0" dirty="0">
                <a:ln>
                  <a:noFill/>
                </a:ln>
                <a:solidFill>
                  <a:srgbClr val="434343"/>
                </a:solidFill>
                <a:effectLst/>
                <a:uLnTx/>
                <a:uFillTx/>
                <a:latin typeface="Arial Nova Cond" panose="020B0506020202020204" pitchFamily="34" charset="0"/>
                <a:cs typeface="Calibri" panose="020F0502020204030204" pitchFamily="34" charset="0"/>
                <a:sym typeface="Arial"/>
              </a:rPr>
              <a:t> </a:t>
            </a:r>
            <a:r>
              <a:rPr kumimoji="0" lang="en-US" sz="2400" b="0" i="0" u="none" strike="noStrike" kern="1200" cap="none" spc="0" normalizeH="0" noProof="0" dirty="0" err="1">
                <a:ln>
                  <a:noFill/>
                </a:ln>
                <a:solidFill>
                  <a:srgbClr val="434343"/>
                </a:solidFill>
                <a:effectLst/>
                <a:uLnTx/>
                <a:uFillTx/>
                <a:latin typeface="Arial Nova Cond" panose="020B0506020202020204" pitchFamily="34" charset="0"/>
                <a:cs typeface="Calibri" panose="020F0502020204030204" pitchFamily="34" charset="0"/>
                <a:sym typeface="Arial"/>
              </a:rPr>
              <a:t>τεκμηριωμένων</a:t>
            </a:r>
            <a:r>
              <a:rPr kumimoji="0" lang="en-US" sz="2400" b="0" i="0" u="none" strike="noStrike" kern="1200" cap="none" spc="0" normalizeH="0" noProof="0" dirty="0">
                <a:ln>
                  <a:noFill/>
                </a:ln>
                <a:solidFill>
                  <a:srgbClr val="434343"/>
                </a:solidFill>
                <a:effectLst/>
                <a:uLnTx/>
                <a:uFillTx/>
                <a:latin typeface="Arial Nova Cond" panose="020B0506020202020204" pitchFamily="34" charset="0"/>
                <a:cs typeface="Calibri" panose="020F0502020204030204" pitchFamily="34" charset="0"/>
                <a:sym typeface="Arial"/>
              </a:rPr>
              <a:t> πα</a:t>
            </a:r>
            <a:r>
              <a:rPr kumimoji="0" lang="en-US" sz="2400" b="0" i="0" u="none" strike="noStrike" kern="1200" cap="none" spc="0" normalizeH="0" noProof="0" dirty="0" err="1">
                <a:ln>
                  <a:noFill/>
                </a:ln>
                <a:solidFill>
                  <a:srgbClr val="434343"/>
                </a:solidFill>
                <a:effectLst/>
                <a:uLnTx/>
                <a:uFillTx/>
                <a:latin typeface="Arial Nova Cond" panose="020B0506020202020204" pitchFamily="34" charset="0"/>
                <a:cs typeface="Calibri" panose="020F0502020204030204" pitchFamily="34" charset="0"/>
                <a:sym typeface="Arial"/>
              </a:rPr>
              <a:t>ρεμ</a:t>
            </a:r>
            <a:r>
              <a:rPr kumimoji="0" lang="en-US" sz="2400" b="0" i="0" u="none" strike="noStrike" kern="1200" cap="none" spc="0" normalizeH="0" noProof="0" dirty="0">
                <a:ln>
                  <a:noFill/>
                </a:ln>
                <a:solidFill>
                  <a:srgbClr val="434343"/>
                </a:solidFill>
                <a:effectLst/>
                <a:uLnTx/>
                <a:uFillTx/>
                <a:latin typeface="Arial Nova Cond" panose="020B0506020202020204" pitchFamily="34" charset="0"/>
                <a:cs typeface="Calibri" panose="020F0502020204030204" pitchFamily="34" charset="0"/>
                <a:sym typeface="Arial"/>
              </a:rPr>
              <a:t>βάσεων (και όχι μη-τεκμηριωμένων)</a:t>
            </a:r>
            <a:endParaRPr kumimoji="0" lang="el-GR" sz="2400" b="0" i="0" u="none" strike="noStrike" kern="1200" cap="none" spc="0" normalizeH="0" noProof="0" dirty="0">
              <a:ln>
                <a:noFill/>
              </a:ln>
              <a:solidFill>
                <a:srgbClr val="434343"/>
              </a:solidFill>
              <a:effectLst/>
              <a:uLnTx/>
              <a:uFillTx/>
              <a:latin typeface="Arial Nova Cond" panose="020B0506020202020204" pitchFamily="34" charset="0"/>
              <a:cs typeface="Calibri" panose="020F0502020204030204" pitchFamily="34" charset="0"/>
              <a:sym typeface="Arial"/>
            </a:endParaRPr>
          </a:p>
          <a:p>
            <a:pPr marR="64135" lvl="0">
              <a:spcBef>
                <a:spcPts val="600"/>
              </a:spcBef>
              <a:spcAft>
                <a:spcPts val="1200"/>
              </a:spcAft>
              <a:defRPr/>
            </a:pPr>
            <a:endParaRPr kumimoji="0" lang="en-US" sz="2500" b="0"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endParaRPr>
          </a:p>
          <a:p>
            <a:pPr marR="64135" lvl="0" algn="l" defTabSz="914400" rtl="0" eaLnBrk="1" fontAlgn="auto" latinLnBrk="0" hangingPunct="1">
              <a:lnSpc>
                <a:spcPct val="100000"/>
              </a:lnSpc>
              <a:spcBef>
                <a:spcPts val="600"/>
              </a:spcBef>
              <a:spcAft>
                <a:spcPts val="1200"/>
              </a:spcAft>
              <a:buClr>
                <a:srgbClr val="000000"/>
              </a:buClr>
              <a:buSzTx/>
              <a:tabLst/>
              <a:defRPr/>
            </a:pPr>
            <a:endParaRPr lang="el-GR" sz="2400" kern="1200" dirty="0">
              <a:solidFill>
                <a:srgbClr val="434343"/>
              </a:solidFill>
              <a:latin typeface="Arial Nova Cond" panose="020B0506020202020204" pitchFamily="34" charset="0"/>
              <a:cs typeface="Calibri" panose="020F0502020204030204" pitchFamily="34" charset="0"/>
            </a:endParaRPr>
          </a:p>
        </p:txBody>
      </p:sp>
      <p:sp>
        <p:nvSpPr>
          <p:cNvPr id="4" name="Google Shape;134;p10">
            <a:extLst>
              <a:ext uri="{FF2B5EF4-FFF2-40B4-BE49-F238E27FC236}">
                <a16:creationId xmlns:a16="http://schemas.microsoft.com/office/drawing/2014/main" id="{95351EBA-4658-4C58-9EEE-0DF63D2D7C29}"/>
              </a:ext>
            </a:extLst>
          </p:cNvPr>
          <p:cNvSpPr txBox="1"/>
          <p:nvPr/>
        </p:nvSpPr>
        <p:spPr>
          <a:xfrm>
            <a:off x="1276807" y="271889"/>
            <a:ext cx="10806546" cy="777020"/>
          </a:xfrm>
          <a:prstGeom prst="rect">
            <a:avLst/>
          </a:prstGeom>
          <a:noFill/>
          <a:ln>
            <a:noFill/>
          </a:ln>
        </p:spPr>
        <p:txBody>
          <a:bodyPr spcFirstLastPara="1" wrap="square" lIns="68575" tIns="34275" rIns="68575" bIns="34275" anchor="ctr" anchorCtr="0">
            <a:normAutofit/>
          </a:bodyPr>
          <a:lstStyle/>
          <a:p>
            <a:pPr lvl="0">
              <a:buClr>
                <a:srgbClr val="3E6FB7"/>
              </a:buClr>
              <a:buSzPts val="2600"/>
              <a:defRPr/>
            </a:pPr>
            <a:r>
              <a:rPr lang="el-GR" sz="2000" dirty="0">
                <a:solidFill>
                  <a:srgbClr val="3E6FB7"/>
                </a:solidFill>
                <a:latin typeface="Arial Nova Cond" panose="020B0506020202020204" pitchFamily="34" charset="0"/>
                <a:sym typeface="Inter"/>
              </a:rPr>
              <a:t>Κατάρτιση στο Ευρωπαϊκό Εγχειρίδιο για την Πρόληψη</a:t>
            </a:r>
            <a:endParaRPr lang="el-GR" sz="2000" noProof="0" dirty="0">
              <a:solidFill>
                <a:srgbClr val="F2B800"/>
              </a:solidFill>
              <a:latin typeface="Arial Nova Cond" panose="020B0506020202020204" pitchFamily="34" charset="0"/>
            </a:endParaRPr>
          </a:p>
          <a:p>
            <a:pPr lvl="0">
              <a:buClr>
                <a:srgbClr val="3E6FB7"/>
              </a:buClr>
              <a:buSzPts val="2600"/>
              <a:defRPr/>
            </a:pPr>
            <a:r>
              <a:rPr lang="en-US" sz="2600" b="1" dirty="0" err="1">
                <a:solidFill>
                  <a:srgbClr val="3E6FB7"/>
                </a:solidFill>
                <a:latin typeface="Arial Nova Cond" panose="020B0506020202020204" pitchFamily="34" charset="0"/>
                <a:sym typeface="Inter"/>
              </a:rPr>
              <a:t>Στόχοι</a:t>
            </a:r>
            <a:r>
              <a:rPr lang="en-US" sz="2600" b="1" dirty="0">
                <a:solidFill>
                  <a:srgbClr val="3E6FB7"/>
                </a:solidFill>
                <a:latin typeface="Arial Nova Cond" panose="020B0506020202020204" pitchFamily="34" charset="0"/>
                <a:sym typeface="Inter"/>
              </a:rPr>
              <a:t> (2)</a:t>
            </a:r>
            <a:endParaRPr lang="el-GR" sz="2600" b="1" dirty="0">
              <a:solidFill>
                <a:srgbClr val="3E6FB7"/>
              </a:solidFill>
              <a:latin typeface="Arial Nova Cond" panose="020B0506020202020204" pitchFamily="34" charset="0"/>
              <a:sym typeface="Inter"/>
            </a:endParaRPr>
          </a:p>
        </p:txBody>
      </p:sp>
      <p:grpSp>
        <p:nvGrpSpPr>
          <p:cNvPr id="14" name="Group 13"/>
          <p:cNvGrpSpPr/>
          <p:nvPr/>
        </p:nvGrpSpPr>
        <p:grpSpPr>
          <a:xfrm>
            <a:off x="113001" y="6249077"/>
            <a:ext cx="951621" cy="552619"/>
            <a:chOff x="938139" y="6161603"/>
            <a:chExt cx="1166698" cy="629207"/>
          </a:xfrm>
        </p:grpSpPr>
        <p:pic>
          <p:nvPicPr>
            <p:cNvPr id="15" name="Picture 14"/>
            <p:cNvPicPr>
              <a:picLocks noChangeAspect="1"/>
            </p:cNvPicPr>
            <p:nvPr/>
          </p:nvPicPr>
          <p:blipFill>
            <a:blip r:embed="rId4"/>
            <a:stretch>
              <a:fillRect/>
            </a:stretch>
          </p:blipFill>
          <p:spPr>
            <a:xfrm>
              <a:off x="1644703" y="6161603"/>
              <a:ext cx="460134" cy="629207"/>
            </a:xfrm>
            <a:prstGeom prst="rect">
              <a:avLst/>
            </a:prstGeom>
          </p:spPr>
        </p:pic>
        <p:pic>
          <p:nvPicPr>
            <p:cNvPr id="16" name="Picture 15"/>
            <p:cNvPicPr>
              <a:picLocks noChangeAspect="1"/>
            </p:cNvPicPr>
            <p:nvPr/>
          </p:nvPicPr>
          <p:blipFill>
            <a:blip r:embed="rId5"/>
            <a:stretch>
              <a:fillRect/>
            </a:stretch>
          </p:blipFill>
          <p:spPr>
            <a:xfrm>
              <a:off x="938139" y="6205887"/>
              <a:ext cx="585861" cy="567481"/>
            </a:xfrm>
            <a:prstGeom prst="rect">
              <a:avLst/>
            </a:prstGeom>
          </p:spPr>
        </p:pic>
      </p:grpSp>
      <p:pic>
        <p:nvPicPr>
          <p:cNvPr id="17" name="Picture 16"/>
          <p:cNvPicPr>
            <a:picLocks noChangeAspect="1"/>
          </p:cNvPicPr>
          <p:nvPr/>
        </p:nvPicPr>
        <p:blipFill>
          <a:blip r:embed="rId6"/>
          <a:stretch>
            <a:fillRect/>
          </a:stretch>
        </p:blipFill>
        <p:spPr>
          <a:xfrm>
            <a:off x="10485119" y="153198"/>
            <a:ext cx="1598233" cy="1591207"/>
          </a:xfrm>
          <a:prstGeom prst="rect">
            <a:avLst/>
          </a:prstGeom>
        </p:spPr>
      </p:pic>
      <p:pic>
        <p:nvPicPr>
          <p:cNvPr id="12" name="Picture 11">
            <a:extLst>
              <a:ext uri="{FF2B5EF4-FFF2-40B4-BE49-F238E27FC236}">
                <a16:creationId xmlns:a16="http://schemas.microsoft.com/office/drawing/2014/main" id="{DE00E3D1-1682-41F0-BF1E-F486F3443419}"/>
              </a:ext>
            </a:extLst>
          </p:cNvPr>
          <p:cNvPicPr>
            <a:picLocks noChangeAspect="1"/>
          </p:cNvPicPr>
          <p:nvPr/>
        </p:nvPicPr>
        <p:blipFill>
          <a:blip r:embed="rId7"/>
          <a:stretch>
            <a:fillRect/>
          </a:stretch>
        </p:blipFill>
        <p:spPr>
          <a:xfrm>
            <a:off x="10946211" y="6138841"/>
            <a:ext cx="1112953" cy="647536"/>
          </a:xfrm>
          <a:prstGeom prst="rect">
            <a:avLst/>
          </a:prstGeom>
        </p:spPr>
      </p:pic>
    </p:spTree>
    <p:extLst>
      <p:ext uri="{BB962C8B-B14F-4D97-AF65-F5344CB8AC3E}">
        <p14:creationId xmlns:p14="http://schemas.microsoft.com/office/powerpoint/2010/main" val="87158424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Shape 155"/>
        <p:cNvGrpSpPr/>
        <p:nvPr/>
      </p:nvGrpSpPr>
      <p:grpSpPr>
        <a:xfrm>
          <a:off x="0" y="0"/>
          <a:ext cx="0" cy="0"/>
          <a:chOff x="0" y="0"/>
          <a:chExt cx="0" cy="0"/>
        </a:xfrm>
      </p:grpSpPr>
      <p:sp>
        <p:nvSpPr>
          <p:cNvPr id="4" name="Google Shape;134;p10">
            <a:extLst>
              <a:ext uri="{FF2B5EF4-FFF2-40B4-BE49-F238E27FC236}">
                <a16:creationId xmlns:a16="http://schemas.microsoft.com/office/drawing/2014/main" id="{95351EBA-4658-4C58-9EEE-0DF63D2D7C29}"/>
              </a:ext>
            </a:extLst>
          </p:cNvPr>
          <p:cNvSpPr txBox="1"/>
          <p:nvPr/>
        </p:nvSpPr>
        <p:spPr>
          <a:xfrm>
            <a:off x="1276807" y="271889"/>
            <a:ext cx="10806546" cy="777020"/>
          </a:xfrm>
          <a:prstGeom prst="rect">
            <a:avLst/>
          </a:prstGeom>
          <a:noFill/>
          <a:ln>
            <a:noFill/>
          </a:ln>
        </p:spPr>
        <p:txBody>
          <a:bodyPr spcFirstLastPara="1" wrap="square" lIns="68575" tIns="34275" rIns="68575" bIns="34275" anchor="ctr" anchorCtr="0">
            <a:normAutofit/>
          </a:bodyPr>
          <a:lstStyle/>
          <a:p>
            <a:pPr lvl="0">
              <a:buClr>
                <a:srgbClr val="3E6FB7"/>
              </a:buClr>
              <a:buSzPts val="2600"/>
              <a:defRPr/>
            </a:pPr>
            <a:r>
              <a:rPr lang="el-GR" sz="2000" dirty="0">
                <a:solidFill>
                  <a:srgbClr val="3E6FB7"/>
                </a:solidFill>
                <a:latin typeface="Arial Nova Cond" panose="020B0506020202020204" pitchFamily="34" charset="0"/>
                <a:sym typeface="Inter"/>
              </a:rPr>
              <a:t>Κατάρτιση στο Ευρωπαϊκό Εγχειρίδιο για την Πρόληψη</a:t>
            </a:r>
            <a:endParaRPr lang="el-GR" sz="2000" noProof="0" dirty="0">
              <a:solidFill>
                <a:srgbClr val="F2B800"/>
              </a:solidFill>
              <a:latin typeface="Arial Nova Cond" panose="020B0506020202020204" pitchFamily="34" charset="0"/>
            </a:endParaRPr>
          </a:p>
          <a:p>
            <a:pPr lvl="0">
              <a:buClr>
                <a:srgbClr val="3E6FB7"/>
              </a:buClr>
              <a:buSzPts val="2600"/>
              <a:defRPr/>
            </a:pPr>
            <a:r>
              <a:rPr lang="el-GR" sz="2600" b="1" dirty="0">
                <a:solidFill>
                  <a:srgbClr val="3E6FB7"/>
                </a:solidFill>
                <a:latin typeface="Arial Nova Cond" panose="020B0506020202020204" pitchFamily="34" charset="0"/>
                <a:sym typeface="Inter"/>
              </a:rPr>
              <a:t>Θεματικές ενότητες</a:t>
            </a:r>
          </a:p>
        </p:txBody>
      </p:sp>
      <p:grpSp>
        <p:nvGrpSpPr>
          <p:cNvPr id="14" name="Group 13"/>
          <p:cNvGrpSpPr/>
          <p:nvPr/>
        </p:nvGrpSpPr>
        <p:grpSpPr>
          <a:xfrm>
            <a:off x="113001" y="6249077"/>
            <a:ext cx="951621" cy="552619"/>
            <a:chOff x="938139" y="6161603"/>
            <a:chExt cx="1166698" cy="629207"/>
          </a:xfrm>
        </p:grpSpPr>
        <p:pic>
          <p:nvPicPr>
            <p:cNvPr id="15" name="Picture 14"/>
            <p:cNvPicPr>
              <a:picLocks noChangeAspect="1"/>
            </p:cNvPicPr>
            <p:nvPr/>
          </p:nvPicPr>
          <p:blipFill>
            <a:blip r:embed="rId3"/>
            <a:stretch>
              <a:fillRect/>
            </a:stretch>
          </p:blipFill>
          <p:spPr>
            <a:xfrm>
              <a:off x="1644703" y="6161603"/>
              <a:ext cx="460134" cy="629207"/>
            </a:xfrm>
            <a:prstGeom prst="rect">
              <a:avLst/>
            </a:prstGeom>
          </p:spPr>
        </p:pic>
        <p:pic>
          <p:nvPicPr>
            <p:cNvPr id="16" name="Picture 15"/>
            <p:cNvPicPr>
              <a:picLocks noChangeAspect="1"/>
            </p:cNvPicPr>
            <p:nvPr/>
          </p:nvPicPr>
          <p:blipFill>
            <a:blip r:embed="rId4"/>
            <a:stretch>
              <a:fillRect/>
            </a:stretch>
          </p:blipFill>
          <p:spPr>
            <a:xfrm>
              <a:off x="938139" y="6205887"/>
              <a:ext cx="585861" cy="567481"/>
            </a:xfrm>
            <a:prstGeom prst="rect">
              <a:avLst/>
            </a:prstGeom>
          </p:spPr>
        </p:pic>
      </p:grpSp>
      <p:graphicFrame>
        <p:nvGraphicFramePr>
          <p:cNvPr id="12" name="Inhaltsplatzhalter 4">
            <a:extLst>
              <a:ext uri="{FF2B5EF4-FFF2-40B4-BE49-F238E27FC236}">
                <a16:creationId xmlns:a16="http://schemas.microsoft.com/office/drawing/2014/main" id="{D211CD3D-1BAD-4948-95C7-8BA1DBAC1FE6}"/>
              </a:ext>
            </a:extLst>
          </p:cNvPr>
          <p:cNvGraphicFramePr>
            <a:graphicFrameLocks/>
          </p:cNvGraphicFramePr>
          <p:nvPr>
            <p:extLst>
              <p:ext uri="{D42A27DB-BD31-4B8C-83A1-F6EECF244321}">
                <p14:modId xmlns:p14="http://schemas.microsoft.com/office/powerpoint/2010/main" val="236583724"/>
              </p:ext>
            </p:extLst>
          </p:nvPr>
        </p:nvGraphicFramePr>
        <p:xfrm>
          <a:off x="1618069" y="1326182"/>
          <a:ext cx="8244389" cy="54646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2"/>
          <p:cNvPicPr>
            <a:picLocks noChangeAspect="1"/>
          </p:cNvPicPr>
          <p:nvPr/>
        </p:nvPicPr>
        <p:blipFill>
          <a:blip r:embed="rId10"/>
          <a:stretch>
            <a:fillRect/>
          </a:stretch>
        </p:blipFill>
        <p:spPr>
          <a:xfrm>
            <a:off x="10485119" y="153198"/>
            <a:ext cx="1598233" cy="1591207"/>
          </a:xfrm>
          <a:prstGeom prst="rect">
            <a:avLst/>
          </a:prstGeom>
        </p:spPr>
      </p:pic>
      <p:pic>
        <p:nvPicPr>
          <p:cNvPr id="17" name="Picture 16">
            <a:extLst>
              <a:ext uri="{FF2B5EF4-FFF2-40B4-BE49-F238E27FC236}">
                <a16:creationId xmlns:a16="http://schemas.microsoft.com/office/drawing/2014/main" id="{4047F0DD-CD5B-4A42-9550-B43C750F2772}"/>
              </a:ext>
            </a:extLst>
          </p:cNvPr>
          <p:cNvPicPr>
            <a:picLocks noChangeAspect="1"/>
          </p:cNvPicPr>
          <p:nvPr/>
        </p:nvPicPr>
        <p:blipFill>
          <a:blip r:embed="rId11"/>
          <a:stretch>
            <a:fillRect/>
          </a:stretch>
        </p:blipFill>
        <p:spPr>
          <a:xfrm>
            <a:off x="10946211" y="6138841"/>
            <a:ext cx="1112953" cy="647536"/>
          </a:xfrm>
          <a:prstGeom prst="rect">
            <a:avLst/>
          </a:prstGeom>
        </p:spPr>
      </p:pic>
    </p:spTree>
    <p:extLst>
      <p:ext uri="{BB962C8B-B14F-4D97-AF65-F5344CB8AC3E}">
        <p14:creationId xmlns:p14="http://schemas.microsoft.com/office/powerpoint/2010/main" val="323720614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Shape 155"/>
        <p:cNvGrpSpPr/>
        <p:nvPr/>
      </p:nvGrpSpPr>
      <p:grpSpPr>
        <a:xfrm>
          <a:off x="0" y="0"/>
          <a:ext cx="0" cy="0"/>
          <a:chOff x="0" y="0"/>
          <a:chExt cx="0" cy="0"/>
        </a:xfrm>
      </p:grpSpPr>
      <p:sp>
        <p:nvSpPr>
          <p:cNvPr id="4" name="Google Shape;134;p10">
            <a:extLst>
              <a:ext uri="{FF2B5EF4-FFF2-40B4-BE49-F238E27FC236}">
                <a16:creationId xmlns:a16="http://schemas.microsoft.com/office/drawing/2014/main" id="{95351EBA-4658-4C58-9EEE-0DF63D2D7C29}"/>
              </a:ext>
            </a:extLst>
          </p:cNvPr>
          <p:cNvSpPr txBox="1"/>
          <p:nvPr/>
        </p:nvSpPr>
        <p:spPr>
          <a:xfrm>
            <a:off x="1276807" y="271889"/>
            <a:ext cx="10806546" cy="777020"/>
          </a:xfrm>
          <a:prstGeom prst="rect">
            <a:avLst/>
          </a:prstGeom>
          <a:noFill/>
          <a:ln>
            <a:noFill/>
          </a:ln>
        </p:spPr>
        <p:txBody>
          <a:bodyPr spcFirstLastPara="1" wrap="square" lIns="68575" tIns="34275" rIns="68575" bIns="34275" anchor="ctr" anchorCtr="0">
            <a:normAutofit/>
          </a:bodyPr>
          <a:lstStyle/>
          <a:p>
            <a:pPr marL="0" marR="0" lvl="0" indent="0" algn="l" defTabSz="914400" rtl="0" eaLnBrk="1" fontAlgn="auto" latinLnBrk="0" hangingPunct="1">
              <a:lnSpc>
                <a:spcPct val="100000"/>
              </a:lnSpc>
              <a:spcBef>
                <a:spcPts val="0"/>
              </a:spcBef>
              <a:spcAft>
                <a:spcPts val="0"/>
              </a:spcAft>
              <a:buClr>
                <a:srgbClr val="3E6FB7"/>
              </a:buClr>
              <a:buSzPts val="2600"/>
              <a:buFont typeface="Arial"/>
              <a:buNone/>
              <a:tabLst/>
              <a:defRPr/>
            </a:pPr>
            <a:endParaRPr lang="el-GR" sz="2000" b="1" noProof="0" dirty="0">
              <a:solidFill>
                <a:srgbClr val="F2B800"/>
              </a:solidFill>
              <a:latin typeface="Arial Nova Cond" panose="020B0506020202020204" pitchFamily="34" charset="0"/>
            </a:endParaRPr>
          </a:p>
          <a:p>
            <a:pPr marL="0" marR="0" lvl="0" indent="0" algn="l" defTabSz="914400" rtl="0" eaLnBrk="1" fontAlgn="auto" latinLnBrk="0" hangingPunct="1">
              <a:lnSpc>
                <a:spcPct val="100000"/>
              </a:lnSpc>
              <a:spcBef>
                <a:spcPts val="0"/>
              </a:spcBef>
              <a:spcAft>
                <a:spcPts val="0"/>
              </a:spcAft>
              <a:buClr>
                <a:srgbClr val="3E6FB7"/>
              </a:buClr>
              <a:buSzPts val="2600"/>
              <a:buFont typeface="Arial"/>
              <a:buNone/>
              <a:tabLst/>
              <a:defRPr/>
            </a:pPr>
            <a:r>
              <a:rPr lang="en-US" sz="2600" b="1" noProof="0" dirty="0">
                <a:solidFill>
                  <a:srgbClr val="3E6FB7"/>
                </a:solidFill>
                <a:latin typeface="Arial Nova Cond" panose="020B0506020202020204" pitchFamily="34" charset="0"/>
                <a:sym typeface="Inter"/>
              </a:rPr>
              <a:t>Βα</a:t>
            </a:r>
            <a:r>
              <a:rPr lang="en-US" sz="2600" b="1" noProof="0" dirty="0" err="1">
                <a:solidFill>
                  <a:srgbClr val="3E6FB7"/>
                </a:solidFill>
                <a:latin typeface="Arial Nova Cond" panose="020B0506020202020204" pitchFamily="34" charset="0"/>
                <a:sym typeface="Inter"/>
              </a:rPr>
              <a:t>σικές</a:t>
            </a:r>
            <a:r>
              <a:rPr lang="en-US" sz="2600" b="1" noProof="0" dirty="0">
                <a:solidFill>
                  <a:srgbClr val="3E6FB7"/>
                </a:solidFill>
                <a:latin typeface="Arial Nova Cond" panose="020B0506020202020204" pitchFamily="34" charset="0"/>
                <a:sym typeface="Inter"/>
              </a:rPr>
              <a:t> π</a:t>
            </a:r>
            <a:r>
              <a:rPr lang="en-US" sz="2600" b="1" noProof="0" dirty="0" err="1">
                <a:solidFill>
                  <a:srgbClr val="3E6FB7"/>
                </a:solidFill>
                <a:latin typeface="Arial Nova Cond" panose="020B0506020202020204" pitchFamily="34" charset="0"/>
                <a:sym typeface="Inter"/>
              </a:rPr>
              <a:t>ηγές</a:t>
            </a:r>
            <a:endParaRPr kumimoji="0" lang="el-GR" sz="2600" b="1" i="0" u="none" strike="noStrike" kern="0" cap="none" spc="0" normalizeH="0" baseline="0" noProof="0" dirty="0">
              <a:ln>
                <a:noFill/>
              </a:ln>
              <a:solidFill>
                <a:srgbClr val="3E6FB7"/>
              </a:solidFill>
              <a:effectLst/>
              <a:uLnTx/>
              <a:uFillTx/>
              <a:latin typeface="Arial Nova Cond" panose="020B0506020202020204" pitchFamily="34" charset="0"/>
              <a:cs typeface="Arial"/>
              <a:sym typeface="Inter"/>
            </a:endParaRPr>
          </a:p>
        </p:txBody>
      </p:sp>
      <p:graphicFrame>
        <p:nvGraphicFramePr>
          <p:cNvPr id="9" name="Inhaltsplatzhalter 4">
            <a:extLst>
              <a:ext uri="{FF2B5EF4-FFF2-40B4-BE49-F238E27FC236}">
                <a16:creationId xmlns:a16="http://schemas.microsoft.com/office/drawing/2014/main" id="{D211CD3D-1BAD-4948-95C7-8BA1DBAC1FE6}"/>
              </a:ext>
            </a:extLst>
          </p:cNvPr>
          <p:cNvGraphicFramePr>
            <a:graphicFrameLocks/>
          </p:cNvGraphicFramePr>
          <p:nvPr>
            <p:extLst>
              <p:ext uri="{D42A27DB-BD31-4B8C-83A1-F6EECF244321}">
                <p14:modId xmlns:p14="http://schemas.microsoft.com/office/powerpoint/2010/main" val="3499025359"/>
              </p:ext>
            </p:extLst>
          </p:nvPr>
        </p:nvGraphicFramePr>
        <p:xfrm>
          <a:off x="1524000" y="1499100"/>
          <a:ext cx="8964488" cy="4954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https://s14-eu5.ixquick.com/cgi-bin/serveimage?url=http:%2F%2Fupc-adapt.eu%2Fwp-content%2Fuploads%2F2018%2F01%2Fupc-adapt-newsletter-no-1.jpg&amp;sp=b4237921e1f8cc50816dc420e55faaee">
            <a:extLst>
              <a:ext uri="{FF2B5EF4-FFF2-40B4-BE49-F238E27FC236}">
                <a16:creationId xmlns:a16="http://schemas.microsoft.com/office/drawing/2014/main" id="{DE17F282-5DE8-4793-97C9-574C626D320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3844" b="13272"/>
          <a:stretch/>
        </p:blipFill>
        <p:spPr bwMode="auto">
          <a:xfrm>
            <a:off x="6096000" y="4078948"/>
            <a:ext cx="4014326" cy="240689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13001" y="6249077"/>
            <a:ext cx="951621" cy="552619"/>
            <a:chOff x="938139" y="6161603"/>
            <a:chExt cx="1166698" cy="629207"/>
          </a:xfrm>
        </p:grpSpPr>
        <p:pic>
          <p:nvPicPr>
            <p:cNvPr id="17" name="Picture 16"/>
            <p:cNvPicPr>
              <a:picLocks noChangeAspect="1"/>
            </p:cNvPicPr>
            <p:nvPr/>
          </p:nvPicPr>
          <p:blipFill>
            <a:blip r:embed="rId9"/>
            <a:stretch>
              <a:fillRect/>
            </a:stretch>
          </p:blipFill>
          <p:spPr>
            <a:xfrm>
              <a:off x="1644703" y="6161603"/>
              <a:ext cx="460134" cy="629207"/>
            </a:xfrm>
            <a:prstGeom prst="rect">
              <a:avLst/>
            </a:prstGeom>
          </p:spPr>
        </p:pic>
        <p:pic>
          <p:nvPicPr>
            <p:cNvPr id="18" name="Picture 17"/>
            <p:cNvPicPr>
              <a:picLocks noChangeAspect="1"/>
            </p:cNvPicPr>
            <p:nvPr/>
          </p:nvPicPr>
          <p:blipFill>
            <a:blip r:embed="rId10"/>
            <a:stretch>
              <a:fillRect/>
            </a:stretch>
          </p:blipFill>
          <p:spPr>
            <a:xfrm>
              <a:off x="938139" y="6205887"/>
              <a:ext cx="585861" cy="567481"/>
            </a:xfrm>
            <a:prstGeom prst="rect">
              <a:avLst/>
            </a:prstGeom>
          </p:spPr>
        </p:pic>
      </p:grpSp>
      <p:pic>
        <p:nvPicPr>
          <p:cNvPr id="12" name="Picture 11">
            <a:extLst>
              <a:ext uri="{FF2B5EF4-FFF2-40B4-BE49-F238E27FC236}">
                <a16:creationId xmlns:a16="http://schemas.microsoft.com/office/drawing/2014/main" id="{7AD26407-9976-48B8-8A44-77FDBB51D7B7}"/>
              </a:ext>
            </a:extLst>
          </p:cNvPr>
          <p:cNvPicPr>
            <a:picLocks noChangeAspect="1"/>
          </p:cNvPicPr>
          <p:nvPr/>
        </p:nvPicPr>
        <p:blipFill>
          <a:blip r:embed="rId11"/>
          <a:stretch>
            <a:fillRect/>
          </a:stretch>
        </p:blipFill>
        <p:spPr>
          <a:xfrm>
            <a:off x="10946211" y="6138841"/>
            <a:ext cx="1112953" cy="647536"/>
          </a:xfrm>
          <a:prstGeom prst="rect">
            <a:avLst/>
          </a:prstGeom>
        </p:spPr>
      </p:pic>
    </p:spTree>
    <p:extLst>
      <p:ext uri="{BB962C8B-B14F-4D97-AF65-F5344CB8AC3E}">
        <p14:creationId xmlns:p14="http://schemas.microsoft.com/office/powerpoint/2010/main" val="193064708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4" name="Google Shape;134;p10">
            <a:extLst>
              <a:ext uri="{FF2B5EF4-FFF2-40B4-BE49-F238E27FC236}">
                <a16:creationId xmlns:a16="http://schemas.microsoft.com/office/drawing/2014/main" id="{95351EBA-4658-4C58-9EEE-0DF63D2D7C29}"/>
              </a:ext>
            </a:extLst>
          </p:cNvPr>
          <p:cNvSpPr txBox="1"/>
          <p:nvPr/>
        </p:nvSpPr>
        <p:spPr>
          <a:xfrm>
            <a:off x="1276807" y="271889"/>
            <a:ext cx="10806546" cy="777020"/>
          </a:xfrm>
          <a:prstGeom prst="rect">
            <a:avLst/>
          </a:prstGeom>
          <a:noFill/>
          <a:ln>
            <a:noFill/>
          </a:ln>
        </p:spPr>
        <p:txBody>
          <a:bodyPr spcFirstLastPara="1" wrap="square" lIns="68575" tIns="34275" rIns="68575" bIns="34275" anchor="ctr" anchorCtr="0">
            <a:normAutofit/>
          </a:bodyPr>
          <a:lstStyle/>
          <a:p>
            <a:pPr marL="0" marR="0" lvl="0" indent="0" algn="l" defTabSz="914400" rtl="0" eaLnBrk="1" fontAlgn="auto" latinLnBrk="0" hangingPunct="1">
              <a:lnSpc>
                <a:spcPct val="100000"/>
              </a:lnSpc>
              <a:spcBef>
                <a:spcPts val="0"/>
              </a:spcBef>
              <a:spcAft>
                <a:spcPts val="0"/>
              </a:spcAft>
              <a:buClr>
                <a:srgbClr val="3E6FB7"/>
              </a:buClr>
              <a:buSzPts val="2600"/>
              <a:buFont typeface="Arial"/>
              <a:buNone/>
              <a:tabLst/>
              <a:defRPr/>
            </a:pPr>
            <a:endParaRPr lang="el-GR" sz="2000" b="1" noProof="0" dirty="0">
              <a:solidFill>
                <a:srgbClr val="F2B800"/>
              </a:solidFill>
              <a:latin typeface="Arial Nova Cond" panose="020B0506020202020204" pitchFamily="34" charset="0"/>
            </a:endParaRPr>
          </a:p>
          <a:p>
            <a:pPr marL="0" marR="0" lvl="0" indent="0" algn="l" defTabSz="914400" rtl="0" eaLnBrk="1" fontAlgn="auto" latinLnBrk="0" hangingPunct="1">
              <a:lnSpc>
                <a:spcPct val="100000"/>
              </a:lnSpc>
              <a:spcBef>
                <a:spcPts val="0"/>
              </a:spcBef>
              <a:spcAft>
                <a:spcPts val="0"/>
              </a:spcAft>
              <a:buClr>
                <a:srgbClr val="3E6FB7"/>
              </a:buClr>
              <a:buSzPts val="2600"/>
              <a:buFont typeface="Arial"/>
              <a:buNone/>
              <a:tabLst/>
              <a:defRPr/>
            </a:pPr>
            <a:r>
              <a:rPr lang="en-US" sz="2600" b="1" noProof="0" dirty="0" err="1">
                <a:solidFill>
                  <a:srgbClr val="3E6FB7"/>
                </a:solidFill>
                <a:latin typeface="Arial Nova Cond" panose="020B0506020202020204" pitchFamily="34" charset="0"/>
                <a:sym typeface="Inter"/>
              </a:rPr>
              <a:t>Σε</a:t>
            </a:r>
            <a:r>
              <a:rPr lang="en-US" sz="2600" b="1" noProof="0" dirty="0">
                <a:solidFill>
                  <a:srgbClr val="3E6FB7"/>
                </a:solidFill>
                <a:latin typeface="Arial Nova Cond" panose="020B0506020202020204" pitchFamily="34" charset="0"/>
                <a:sym typeface="Inter"/>
              </a:rPr>
              <a:t> π</a:t>
            </a:r>
            <a:r>
              <a:rPr lang="en-US" sz="2600" b="1" noProof="0" dirty="0" err="1">
                <a:solidFill>
                  <a:srgbClr val="3E6FB7"/>
                </a:solidFill>
                <a:latin typeface="Arial Nova Cond" panose="020B0506020202020204" pitchFamily="34" charset="0"/>
                <a:sym typeface="Inter"/>
              </a:rPr>
              <a:t>οιους</a:t>
            </a:r>
            <a:r>
              <a:rPr lang="en-US" sz="2600" b="1" noProof="0" dirty="0">
                <a:solidFill>
                  <a:srgbClr val="3E6FB7"/>
                </a:solidFill>
                <a:latin typeface="Arial Nova Cond" panose="020B0506020202020204" pitchFamily="34" charset="0"/>
                <a:sym typeface="Inter"/>
              </a:rPr>
              <a:t> απ</a:t>
            </a:r>
            <a:r>
              <a:rPr lang="en-US" sz="2600" b="1" noProof="0" dirty="0" err="1">
                <a:solidFill>
                  <a:srgbClr val="3E6FB7"/>
                </a:solidFill>
                <a:latin typeface="Arial Nova Cond" panose="020B0506020202020204" pitchFamily="34" charset="0"/>
                <a:sym typeface="Inter"/>
              </a:rPr>
              <a:t>ευθύνετ</a:t>
            </a:r>
            <a:r>
              <a:rPr lang="en-US" sz="2600" b="1" noProof="0" dirty="0">
                <a:solidFill>
                  <a:srgbClr val="3E6FB7"/>
                </a:solidFill>
                <a:latin typeface="Arial Nova Cond" panose="020B0506020202020204" pitchFamily="34" charset="0"/>
                <a:sym typeface="Inter"/>
              </a:rPr>
              <a:t>αι;</a:t>
            </a:r>
            <a:endParaRPr kumimoji="0" lang="el-GR" sz="2600" b="1" i="0" u="none" strike="noStrike" kern="0" cap="none" spc="0" normalizeH="0" baseline="0" noProof="0" dirty="0">
              <a:ln>
                <a:noFill/>
              </a:ln>
              <a:solidFill>
                <a:srgbClr val="3E6FB7"/>
              </a:solidFill>
              <a:effectLst/>
              <a:uLnTx/>
              <a:uFillTx/>
              <a:latin typeface="Arial Nova Cond" panose="020B0506020202020204" pitchFamily="34" charset="0"/>
              <a:cs typeface="Arial"/>
              <a:sym typeface="Inter"/>
            </a:endParaRPr>
          </a:p>
        </p:txBody>
      </p:sp>
      <p:pic>
        <p:nvPicPr>
          <p:cNvPr id="9" name="Picture 8" descr="https://cdn.lynda.com/course/482051/482051-636457526101989734-16x9.jpg">
            <a:extLst>
              <a:ext uri="{FF2B5EF4-FFF2-40B4-BE49-F238E27FC236}">
                <a16:creationId xmlns:a16="http://schemas.microsoft.com/office/drawing/2014/main" id="{0B417A5E-07A9-4089-BB30-32849C2793D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tretch/>
        </p:blipFill>
        <p:spPr bwMode="auto">
          <a:xfrm>
            <a:off x="1531123" y="1639597"/>
            <a:ext cx="3960813" cy="2259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s14-eu5.ixquick.com/cgi-bin/serveimage?url=https%3A%2F%2Fmedia-exp2.licdn.com%2Fmpr%2Fmpr%2FAAEAAQAAAAAAAAEdAAAAJGI0MTliNzBlLWY2NDAtNDU1Zi1iNTg1LTc4OTYxNDY2MTcwMA.jpg&amp;sp=7cb0143bb51b59c57fab8e4a5e463df4">
            <a:extLst>
              <a:ext uri="{FF2B5EF4-FFF2-40B4-BE49-F238E27FC236}">
                <a16:creationId xmlns:a16="http://schemas.microsoft.com/office/drawing/2014/main" id="{BA9B604F-7DA9-456C-B557-045B32750E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25" r="11679"/>
          <a:stretch/>
        </p:blipFill>
        <p:spPr bwMode="auto">
          <a:xfrm>
            <a:off x="9219829" y="4020957"/>
            <a:ext cx="1651371" cy="1213339"/>
          </a:xfrm>
          <a:prstGeom prst="rect">
            <a:avLst/>
          </a:prstGeom>
          <a:solidFill>
            <a:schemeClr val="bg1">
              <a:alpha val="38000"/>
            </a:schemeClr>
          </a:solidFill>
        </p:spPr>
      </p:pic>
      <p:sp>
        <p:nvSpPr>
          <p:cNvPr id="11" name="Textfeld 3">
            <a:extLst>
              <a:ext uri="{FF2B5EF4-FFF2-40B4-BE49-F238E27FC236}">
                <a16:creationId xmlns:a16="http://schemas.microsoft.com/office/drawing/2014/main" id="{71360056-96F2-43C7-AB84-060EA959A75F}"/>
              </a:ext>
            </a:extLst>
          </p:cNvPr>
          <p:cNvSpPr txBox="1"/>
          <p:nvPr/>
        </p:nvSpPr>
        <p:spPr>
          <a:xfrm>
            <a:off x="5674816" y="1652289"/>
            <a:ext cx="5068565" cy="2015936"/>
          </a:xfrm>
          <a:prstGeom prst="rect">
            <a:avLst/>
          </a:prstGeom>
          <a:ln>
            <a:solidFill>
              <a:srgbClr val="6B9FE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R="64135" algn="ctr" defTabSz="685800">
              <a:defRPr/>
            </a:pPr>
            <a:r>
              <a:rPr lang="el-GR" sz="2400" b="1" kern="1200" dirty="0">
                <a:solidFill>
                  <a:srgbClr val="434343"/>
                </a:solidFill>
                <a:latin typeface="Arial Nova Cond" panose="020B0506020202020204" pitchFamily="34" charset="0"/>
                <a:ea typeface="Arial"/>
                <a:cs typeface="Calibri" panose="020F0502020204030204" pitchFamily="34" charset="0"/>
              </a:rPr>
              <a:t>Αρμόδιους για τη λήψη αποφάσεων</a:t>
            </a:r>
            <a:endParaRPr lang="de-DE" sz="2400" b="1" kern="1200" dirty="0">
              <a:solidFill>
                <a:srgbClr val="434343"/>
              </a:solidFill>
              <a:latin typeface="Arial Nova Cond" panose="020B0506020202020204" pitchFamily="34" charset="0"/>
              <a:ea typeface="Arial"/>
              <a:cs typeface="Calibri" panose="020F0502020204030204" pitchFamily="34" charset="0"/>
            </a:endParaRPr>
          </a:p>
          <a:p>
            <a:pPr marR="64135" algn="ctr" defTabSz="685800">
              <a:defRPr/>
            </a:pPr>
            <a:r>
              <a:rPr lang="el-GR" sz="2400" b="1" kern="1200" dirty="0">
                <a:solidFill>
                  <a:srgbClr val="434343"/>
                </a:solidFill>
                <a:latin typeface="Arial Nova Cond" panose="020B0506020202020204" pitchFamily="34" charset="0"/>
                <a:ea typeface="Arial"/>
                <a:cs typeface="Calibri" panose="020F0502020204030204" pitchFamily="34" charset="0"/>
              </a:rPr>
              <a:t>Διαμορφωτές κοινής γνώμης</a:t>
            </a:r>
            <a:endParaRPr lang="de-DE" sz="2400" b="1" kern="1200" dirty="0">
              <a:solidFill>
                <a:srgbClr val="434343"/>
              </a:solidFill>
              <a:latin typeface="Arial Nova Cond" panose="020B0506020202020204" pitchFamily="34" charset="0"/>
              <a:ea typeface="Arial"/>
              <a:cs typeface="Calibri" panose="020F0502020204030204" pitchFamily="34" charset="0"/>
            </a:endParaRPr>
          </a:p>
          <a:p>
            <a:pPr marR="64135" algn="ctr" defTabSz="685800">
              <a:defRPr/>
            </a:pPr>
            <a:r>
              <a:rPr lang="el-GR" sz="2400" b="1" kern="1200" dirty="0">
                <a:solidFill>
                  <a:srgbClr val="434343"/>
                </a:solidFill>
                <a:latin typeface="Arial Nova Cond" panose="020B0506020202020204" pitchFamily="34" charset="0"/>
                <a:ea typeface="Arial"/>
                <a:cs typeface="Calibri" panose="020F0502020204030204" pitchFamily="34" charset="0"/>
              </a:rPr>
              <a:t>Αρμόδιους για τη χάραξη πολιτικής</a:t>
            </a:r>
            <a:endParaRPr lang="de-DE" sz="2400" b="1" kern="1200" dirty="0">
              <a:solidFill>
                <a:srgbClr val="434343"/>
              </a:solidFill>
              <a:latin typeface="Arial Nova Cond" panose="020B0506020202020204" pitchFamily="34" charset="0"/>
              <a:ea typeface="Arial"/>
              <a:cs typeface="Calibri" panose="020F0502020204030204" pitchFamily="34" charset="0"/>
            </a:endParaRPr>
          </a:p>
          <a:p>
            <a:pPr marR="64135" algn="ctr" defTabSz="685800">
              <a:spcBef>
                <a:spcPts val="600"/>
              </a:spcBef>
              <a:spcAft>
                <a:spcPts val="1200"/>
              </a:spcAft>
              <a:defRPr/>
            </a:pPr>
            <a:r>
              <a:rPr lang="de-DE" sz="2400" kern="1200" dirty="0">
                <a:solidFill>
                  <a:srgbClr val="434343"/>
                </a:solidFill>
                <a:latin typeface="Arial Nova Cond" panose="020B0506020202020204" pitchFamily="34" charset="0"/>
                <a:ea typeface="Arial"/>
                <a:cs typeface="Calibri" panose="020F0502020204030204" pitchFamily="34" charset="0"/>
              </a:rPr>
              <a:t>...</a:t>
            </a:r>
            <a:r>
              <a:rPr lang="el-GR" sz="2400" kern="1200" dirty="0">
                <a:solidFill>
                  <a:srgbClr val="434343"/>
                </a:solidFill>
                <a:latin typeface="Arial Nova Cond" panose="020B0506020202020204" pitchFamily="34" charset="0"/>
                <a:ea typeface="Arial"/>
                <a:cs typeface="Calibri" panose="020F0502020204030204" pitchFamily="34" charset="0"/>
              </a:rPr>
              <a:t>σε επίπεδο εθνικό, περιφερειακό, τοπικό επίπεδο </a:t>
            </a:r>
            <a:endParaRPr lang="de-DE" sz="2400" kern="1200" dirty="0">
              <a:solidFill>
                <a:srgbClr val="434343"/>
              </a:solidFill>
              <a:latin typeface="Arial Nova Cond" panose="020B0506020202020204" pitchFamily="34" charset="0"/>
              <a:ea typeface="Arial"/>
              <a:cs typeface="Calibri" panose="020F0502020204030204" pitchFamily="34" charset="0"/>
            </a:endParaRPr>
          </a:p>
        </p:txBody>
      </p:sp>
      <p:sp>
        <p:nvSpPr>
          <p:cNvPr id="14" name="Textfeld 4">
            <a:extLst>
              <a:ext uri="{FF2B5EF4-FFF2-40B4-BE49-F238E27FC236}">
                <a16:creationId xmlns:a16="http://schemas.microsoft.com/office/drawing/2014/main" id="{F803590C-502F-4207-9571-48B171EB76D0}"/>
              </a:ext>
            </a:extLst>
          </p:cNvPr>
          <p:cNvSpPr txBox="1"/>
          <p:nvPr/>
        </p:nvSpPr>
        <p:spPr>
          <a:xfrm>
            <a:off x="1531123" y="4187922"/>
            <a:ext cx="6908350" cy="2400657"/>
          </a:xfrm>
          <a:prstGeom prst="rect">
            <a:avLst/>
          </a:prstGeom>
          <a:noFill/>
        </p:spPr>
        <p:txBody>
          <a:bodyPr wrap="square" rtlCol="0">
            <a:spAutoFit/>
          </a:bodyPr>
          <a:lstStyle/>
          <a:p>
            <a:pPr marL="342900" marR="64135" indent="-342900">
              <a:spcBef>
                <a:spcPts val="600"/>
              </a:spcBef>
              <a:spcAft>
                <a:spcPts val="600"/>
              </a:spcAft>
              <a:buBlip>
                <a:blip r:embed="rId5"/>
              </a:buBlip>
              <a:defRPr/>
            </a:pPr>
            <a:r>
              <a:rPr lang="el-GR" sz="2400" kern="1200" dirty="0">
                <a:solidFill>
                  <a:srgbClr val="434343"/>
                </a:solidFill>
                <a:latin typeface="Arial Nova Cond" panose="020B0506020202020204" pitchFamily="34" charset="0"/>
                <a:cs typeface="Calibri" panose="020F0502020204030204" pitchFamily="34" charset="0"/>
              </a:rPr>
              <a:t>Συντονιστές</a:t>
            </a:r>
            <a:endParaRPr lang="de-DE" sz="2400" kern="1200" dirty="0">
              <a:solidFill>
                <a:srgbClr val="434343"/>
              </a:solidFill>
              <a:latin typeface="Arial Nova Cond" panose="020B0506020202020204" pitchFamily="34" charset="0"/>
              <a:cs typeface="Calibri" panose="020F0502020204030204" pitchFamily="34" charset="0"/>
            </a:endParaRPr>
          </a:p>
          <a:p>
            <a:pPr marL="342900" marR="64135" indent="-342900">
              <a:spcBef>
                <a:spcPts val="600"/>
              </a:spcBef>
              <a:spcAft>
                <a:spcPts val="600"/>
              </a:spcAft>
              <a:buBlip>
                <a:blip r:embed="rId5"/>
              </a:buBlip>
              <a:defRPr/>
            </a:pPr>
            <a:r>
              <a:rPr lang="el-GR" sz="2400" kern="1200" dirty="0">
                <a:solidFill>
                  <a:srgbClr val="434343"/>
                </a:solidFill>
                <a:latin typeface="Arial Nova Cond" panose="020B0506020202020204" pitchFamily="34" charset="0"/>
                <a:cs typeface="Calibri" panose="020F0502020204030204" pitchFamily="34" charset="0"/>
              </a:rPr>
              <a:t>Ειδικούς</a:t>
            </a:r>
            <a:endParaRPr lang="de-DE" sz="2400" kern="1200" dirty="0">
              <a:solidFill>
                <a:srgbClr val="434343"/>
              </a:solidFill>
              <a:latin typeface="Arial Nova Cond" panose="020B0506020202020204" pitchFamily="34" charset="0"/>
              <a:cs typeface="Calibri" panose="020F0502020204030204" pitchFamily="34" charset="0"/>
            </a:endParaRPr>
          </a:p>
          <a:p>
            <a:pPr marL="342900" marR="64135" indent="-342900">
              <a:spcBef>
                <a:spcPts val="600"/>
              </a:spcBef>
              <a:spcAft>
                <a:spcPts val="600"/>
              </a:spcAft>
              <a:buBlip>
                <a:blip r:embed="rId5"/>
              </a:buBlip>
              <a:defRPr/>
            </a:pPr>
            <a:r>
              <a:rPr lang="el-GR" sz="2400" kern="1200" dirty="0">
                <a:solidFill>
                  <a:srgbClr val="434343"/>
                </a:solidFill>
                <a:latin typeface="Arial Nova Cond" panose="020B0506020202020204" pitchFamily="34" charset="0"/>
                <a:cs typeface="Calibri" panose="020F0502020204030204" pitchFamily="34" charset="0"/>
              </a:rPr>
              <a:t>Εμπειρογνώμονες</a:t>
            </a:r>
            <a:endParaRPr lang="de-DE" sz="2400" kern="1200" dirty="0">
              <a:solidFill>
                <a:srgbClr val="434343"/>
              </a:solidFill>
              <a:latin typeface="Arial Nova Cond" panose="020B0506020202020204" pitchFamily="34" charset="0"/>
              <a:cs typeface="Calibri" panose="020F0502020204030204" pitchFamily="34" charset="0"/>
            </a:endParaRPr>
          </a:p>
          <a:p>
            <a:pPr marL="342900" marR="64135" indent="-342900">
              <a:spcBef>
                <a:spcPts val="600"/>
              </a:spcBef>
              <a:spcAft>
                <a:spcPts val="600"/>
              </a:spcAft>
              <a:buBlip>
                <a:blip r:embed="rId5"/>
              </a:buBlip>
              <a:defRPr/>
            </a:pPr>
            <a:r>
              <a:rPr lang="el-GR" sz="2400" kern="1200" dirty="0">
                <a:solidFill>
                  <a:srgbClr val="434343"/>
                </a:solidFill>
                <a:latin typeface="Arial Nova Cond" panose="020B0506020202020204" pitchFamily="34" charset="0"/>
                <a:cs typeface="Calibri" panose="020F0502020204030204" pitchFamily="34" charset="0"/>
              </a:rPr>
              <a:t>Διοικητικούς</a:t>
            </a:r>
            <a:r>
              <a:rPr lang="de-DE" sz="2400" kern="1200" dirty="0">
                <a:solidFill>
                  <a:srgbClr val="434343"/>
                </a:solidFill>
                <a:latin typeface="Arial Nova Cond" panose="020B0506020202020204" pitchFamily="34" charset="0"/>
                <a:cs typeface="Calibri" panose="020F0502020204030204" pitchFamily="34" charset="0"/>
              </a:rPr>
              <a:t> </a:t>
            </a:r>
            <a:r>
              <a:rPr lang="el-GR" sz="2400" kern="1200" dirty="0">
                <a:solidFill>
                  <a:srgbClr val="434343"/>
                </a:solidFill>
                <a:latin typeface="Arial Nova Cond" panose="020B0506020202020204" pitchFamily="34" charset="0"/>
                <a:cs typeface="Calibri" panose="020F0502020204030204" pitchFamily="34" charset="0"/>
              </a:rPr>
              <a:t>με αρμοδιότητες και γνώσεις σε θέματα πρόληψης</a:t>
            </a:r>
            <a:endParaRPr lang="de-DE" sz="2400" kern="1200" dirty="0">
              <a:solidFill>
                <a:srgbClr val="434343"/>
              </a:solidFill>
              <a:latin typeface="Arial Nova Cond" panose="020B0506020202020204" pitchFamily="34" charset="0"/>
              <a:cs typeface="Calibri" panose="020F0502020204030204" pitchFamily="34" charset="0"/>
            </a:endParaRPr>
          </a:p>
        </p:txBody>
      </p:sp>
      <p:grpSp>
        <p:nvGrpSpPr>
          <p:cNvPr id="19" name="Group 18"/>
          <p:cNvGrpSpPr/>
          <p:nvPr/>
        </p:nvGrpSpPr>
        <p:grpSpPr>
          <a:xfrm>
            <a:off x="113001" y="6249077"/>
            <a:ext cx="951621" cy="552619"/>
            <a:chOff x="938139" y="6161603"/>
            <a:chExt cx="1166698" cy="629207"/>
          </a:xfrm>
        </p:grpSpPr>
        <p:pic>
          <p:nvPicPr>
            <p:cNvPr id="20" name="Picture 19"/>
            <p:cNvPicPr>
              <a:picLocks noChangeAspect="1"/>
            </p:cNvPicPr>
            <p:nvPr/>
          </p:nvPicPr>
          <p:blipFill>
            <a:blip r:embed="rId6"/>
            <a:stretch>
              <a:fillRect/>
            </a:stretch>
          </p:blipFill>
          <p:spPr>
            <a:xfrm>
              <a:off x="1644703" y="6161603"/>
              <a:ext cx="460134" cy="629207"/>
            </a:xfrm>
            <a:prstGeom prst="rect">
              <a:avLst/>
            </a:prstGeom>
          </p:spPr>
        </p:pic>
        <p:pic>
          <p:nvPicPr>
            <p:cNvPr id="21" name="Picture 20"/>
            <p:cNvPicPr>
              <a:picLocks noChangeAspect="1"/>
            </p:cNvPicPr>
            <p:nvPr/>
          </p:nvPicPr>
          <p:blipFill>
            <a:blip r:embed="rId7"/>
            <a:stretch>
              <a:fillRect/>
            </a:stretch>
          </p:blipFill>
          <p:spPr>
            <a:xfrm>
              <a:off x="938139" y="6205887"/>
              <a:ext cx="585861" cy="567481"/>
            </a:xfrm>
            <a:prstGeom prst="rect">
              <a:avLst/>
            </a:prstGeom>
          </p:spPr>
        </p:pic>
      </p:grpSp>
      <p:pic>
        <p:nvPicPr>
          <p:cNvPr id="13" name="Picture 12">
            <a:extLst>
              <a:ext uri="{FF2B5EF4-FFF2-40B4-BE49-F238E27FC236}">
                <a16:creationId xmlns:a16="http://schemas.microsoft.com/office/drawing/2014/main" id="{7D810B49-99DC-416E-9E08-5116A1CEAD36}"/>
              </a:ext>
            </a:extLst>
          </p:cNvPr>
          <p:cNvPicPr>
            <a:picLocks noChangeAspect="1"/>
          </p:cNvPicPr>
          <p:nvPr/>
        </p:nvPicPr>
        <p:blipFill>
          <a:blip r:embed="rId8"/>
          <a:stretch>
            <a:fillRect/>
          </a:stretch>
        </p:blipFill>
        <p:spPr>
          <a:xfrm>
            <a:off x="10946211" y="6138841"/>
            <a:ext cx="1112953" cy="647536"/>
          </a:xfrm>
          <a:prstGeom prst="rect">
            <a:avLst/>
          </a:prstGeom>
        </p:spPr>
      </p:pic>
    </p:spTree>
    <p:extLst>
      <p:ext uri="{BB962C8B-B14F-4D97-AF65-F5344CB8AC3E}">
        <p14:creationId xmlns:p14="http://schemas.microsoft.com/office/powerpoint/2010/main" val="140969465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Shape 155"/>
        <p:cNvGrpSpPr/>
        <p:nvPr/>
      </p:nvGrpSpPr>
      <p:grpSpPr>
        <a:xfrm>
          <a:off x="0" y="0"/>
          <a:ext cx="0" cy="0"/>
          <a:chOff x="0" y="0"/>
          <a:chExt cx="0" cy="0"/>
        </a:xfrm>
      </p:grpSpPr>
      <p:sp>
        <p:nvSpPr>
          <p:cNvPr id="157" name="Google Shape;157;p13"/>
          <p:cNvSpPr txBox="1"/>
          <p:nvPr/>
        </p:nvSpPr>
        <p:spPr>
          <a:xfrm>
            <a:off x="904524" y="1700172"/>
            <a:ext cx="10683983" cy="2923837"/>
          </a:xfrm>
          <a:prstGeom prst="rect">
            <a:avLst/>
          </a:prstGeom>
          <a:noFill/>
          <a:ln>
            <a:noFill/>
          </a:ln>
        </p:spPr>
        <p:txBody>
          <a:bodyPr spcFirstLastPara="1" wrap="square" lIns="91425" tIns="45700" rIns="91425" bIns="45700" anchor="t" anchorCtr="0">
            <a:spAutoFit/>
          </a:bodyPr>
          <a:lstStyle/>
          <a:p>
            <a:pPr marL="342900" marR="64135" lvl="1" indent="-342900">
              <a:spcBef>
                <a:spcPts val="600"/>
              </a:spcBef>
              <a:spcAft>
                <a:spcPts val="1200"/>
              </a:spcAft>
              <a:buBlip>
                <a:blip r:embed="rId3"/>
              </a:buBlip>
              <a:defRPr/>
            </a:pPr>
            <a:r>
              <a:rPr lang="el-GR" sz="2400" kern="1200" dirty="0">
                <a:solidFill>
                  <a:srgbClr val="434343"/>
                </a:solidFill>
                <a:latin typeface="Arial Nova Cond" panose="020B0506020202020204" pitchFamily="34" charset="0"/>
                <a:cs typeface="Calibri" panose="020F0502020204030204" pitchFamily="34" charset="0"/>
              </a:rPr>
              <a:t>Αποτελείται από δύο επίπεδα:</a:t>
            </a:r>
          </a:p>
          <a:p>
            <a:pPr marL="568325" marR="64135" lvl="8" indent="-284163">
              <a:buFont typeface="Wingdings" panose="05000000000000000000" pitchFamily="2" charset="2"/>
              <a:buChar char="§"/>
              <a:defRPr/>
            </a:pPr>
            <a:r>
              <a:rPr lang="el-GR" sz="2400" kern="1200" dirty="0">
                <a:solidFill>
                  <a:srgbClr val="434343"/>
                </a:solidFill>
                <a:latin typeface="Arial Nova Cond" panose="020B0506020202020204" pitchFamily="34" charset="0"/>
                <a:cs typeface="Calibri" panose="020F0502020204030204" pitchFamily="34" charset="0"/>
              </a:rPr>
              <a:t>Α΄ επίπεδο: </a:t>
            </a:r>
            <a:r>
              <a:rPr lang="el-GR" sz="2400" b="1" kern="1200" dirty="0">
                <a:solidFill>
                  <a:srgbClr val="434343"/>
                </a:solidFill>
                <a:latin typeface="Arial Nova Cond" panose="020B0506020202020204" pitchFamily="34" charset="0"/>
                <a:cs typeface="Calibri" panose="020F0502020204030204" pitchFamily="34" charset="0"/>
              </a:rPr>
              <a:t>Βασική Εκπαίδευση: </a:t>
            </a:r>
            <a:r>
              <a:rPr lang="el-GR" sz="2400" kern="1200" dirty="0">
                <a:solidFill>
                  <a:srgbClr val="434343"/>
                </a:solidFill>
                <a:latin typeface="Arial Nova Cond" panose="020B0506020202020204" pitchFamily="34" charset="0"/>
                <a:cs typeface="Calibri" panose="020F0502020204030204" pitchFamily="34" charset="0"/>
              </a:rPr>
              <a:t>δια </a:t>
            </a:r>
            <a:r>
              <a:rPr lang="el-GR" sz="2400" kern="1200" dirty="0">
                <a:solidFill>
                  <a:schemeClr val="tx1">
                    <a:lumMod val="85000"/>
                    <a:lumOff val="15000"/>
                  </a:schemeClr>
                </a:solidFill>
                <a:latin typeface="Arial Nova Cond" panose="020B0506020202020204" pitchFamily="34" charset="0"/>
                <a:cs typeface="Calibri" panose="020F0502020204030204" pitchFamily="34" charset="0"/>
              </a:rPr>
              <a:t>ζώσης</a:t>
            </a:r>
            <a:r>
              <a:rPr lang="el-GR" sz="2400" kern="1200" dirty="0">
                <a:solidFill>
                  <a:srgbClr val="434343"/>
                </a:solidFill>
                <a:latin typeface="Arial Nova Cond" panose="020B0506020202020204" pitchFamily="34" charset="0"/>
                <a:cs typeface="Calibri" panose="020F0502020204030204" pitchFamily="34" charset="0"/>
              </a:rPr>
              <a:t> (2 ημέρες) / </a:t>
            </a:r>
            <a:r>
              <a:rPr lang="el-GR" sz="2400" kern="1200" dirty="0">
                <a:solidFill>
                  <a:schemeClr val="tx1">
                    <a:lumMod val="85000"/>
                    <a:lumOff val="15000"/>
                  </a:schemeClr>
                </a:solidFill>
                <a:latin typeface="Arial Nova Cond" panose="020B0506020202020204" pitchFamily="34" charset="0"/>
                <a:cs typeface="Calibri" panose="020F0502020204030204" pitchFamily="34" charset="0"/>
              </a:rPr>
              <a:t>διαδικτυακά (5 ημέρες)</a:t>
            </a:r>
          </a:p>
          <a:p>
            <a:pPr marL="284162" marR="64135" lvl="8">
              <a:defRPr/>
            </a:pPr>
            <a:endParaRPr lang="el-GR" sz="2400" kern="1200" dirty="0">
              <a:solidFill>
                <a:schemeClr val="tx1">
                  <a:lumMod val="85000"/>
                  <a:lumOff val="15000"/>
                </a:schemeClr>
              </a:solidFill>
              <a:latin typeface="Arial Nova Cond" panose="020B0506020202020204" pitchFamily="34" charset="0"/>
              <a:cs typeface="Calibri" panose="020F0502020204030204" pitchFamily="34" charset="0"/>
            </a:endParaRPr>
          </a:p>
          <a:p>
            <a:pPr marL="568325" marR="64135" lvl="8" indent="-284163">
              <a:spcAft>
                <a:spcPts val="1200"/>
              </a:spcAft>
              <a:buFont typeface="Wingdings" panose="05000000000000000000" pitchFamily="2" charset="2"/>
              <a:buChar char="§"/>
              <a:defRPr/>
            </a:pPr>
            <a:r>
              <a:rPr lang="el-GR" sz="2400" kern="1200" dirty="0">
                <a:solidFill>
                  <a:srgbClr val="434343"/>
                </a:solidFill>
                <a:latin typeface="Arial Nova Cond" panose="020B0506020202020204" pitchFamily="34" charset="0"/>
                <a:cs typeface="Calibri" panose="020F0502020204030204" pitchFamily="34" charset="0"/>
              </a:rPr>
              <a:t>Β΄ επίπεδο: </a:t>
            </a:r>
            <a:r>
              <a:rPr lang="el-GR" sz="2400" b="1" kern="1200" dirty="0">
                <a:solidFill>
                  <a:srgbClr val="434343"/>
                </a:solidFill>
                <a:latin typeface="Arial Nova Cond" panose="020B0506020202020204" pitchFamily="34" charset="0"/>
                <a:cs typeface="Calibri" panose="020F0502020204030204" pitchFamily="34" charset="0"/>
              </a:rPr>
              <a:t>Εξειδικευμένη Εκπαίδευση: </a:t>
            </a:r>
            <a:r>
              <a:rPr lang="el-GR" sz="2400" kern="1200" dirty="0">
                <a:solidFill>
                  <a:srgbClr val="434343"/>
                </a:solidFill>
                <a:latin typeface="Arial Nova Cond" panose="020B0506020202020204" pitchFamily="34" charset="0"/>
                <a:cs typeface="Calibri" panose="020F0502020204030204" pitchFamily="34" charset="0"/>
              </a:rPr>
              <a:t>δια ζώσης (5 ημέρες)/ ε</a:t>
            </a:r>
            <a:r>
              <a:rPr lang="en-US" sz="2400" kern="1200" dirty="0">
                <a:solidFill>
                  <a:srgbClr val="434343"/>
                </a:solidFill>
                <a:latin typeface="Arial Nova Cond" panose="020B0506020202020204" pitchFamily="34" charset="0"/>
                <a:cs typeface="Calibri" panose="020F0502020204030204" pitchFamily="34" charset="0"/>
              </a:rPr>
              <a:t>ξ</a:t>
            </a:r>
            <a:r>
              <a:rPr lang="el-GR" sz="2400" kern="1200" dirty="0">
                <a:solidFill>
                  <a:srgbClr val="434343"/>
                </a:solidFill>
                <a:latin typeface="Arial Nova Cond" panose="020B0506020202020204" pitchFamily="34" charset="0"/>
                <a:cs typeface="Calibri" panose="020F0502020204030204" pitchFamily="34" charset="0"/>
              </a:rPr>
              <a:t>’</a:t>
            </a:r>
            <a:r>
              <a:rPr lang="en-US" sz="2400" kern="1200" dirty="0">
                <a:solidFill>
                  <a:srgbClr val="434343"/>
                </a:solidFill>
                <a:latin typeface="Arial Nova Cond" panose="020B0506020202020204" pitchFamily="34" charset="0"/>
                <a:cs typeface="Calibri" panose="020F0502020204030204" pitchFamily="34" charset="0"/>
              </a:rPr>
              <a:t> απ</a:t>
            </a:r>
            <a:r>
              <a:rPr lang="en-US" sz="2400" kern="1200" dirty="0" err="1">
                <a:solidFill>
                  <a:srgbClr val="434343"/>
                </a:solidFill>
                <a:latin typeface="Arial Nova Cond" panose="020B0506020202020204" pitchFamily="34" charset="0"/>
                <a:cs typeface="Calibri" panose="020F0502020204030204" pitchFamily="34" charset="0"/>
              </a:rPr>
              <a:t>οστάσεως</a:t>
            </a:r>
            <a:r>
              <a:rPr lang="el-GR" sz="2400" kern="1200" dirty="0">
                <a:solidFill>
                  <a:srgbClr val="434343"/>
                </a:solidFill>
                <a:latin typeface="Arial Nova Cond" panose="020B0506020202020204" pitchFamily="34" charset="0"/>
                <a:cs typeface="Calibri" panose="020F0502020204030204" pitchFamily="34" charset="0"/>
              </a:rPr>
              <a:t> (σε ειδικά διαμορφωμένη πλατφόρμα: </a:t>
            </a:r>
            <a:r>
              <a:rPr lang="en-US" sz="2400" kern="1200" dirty="0">
                <a:solidFill>
                  <a:srgbClr val="434343"/>
                </a:solidFill>
                <a:latin typeface="Arial Nova Cond" panose="020B0506020202020204" pitchFamily="34" charset="0"/>
                <a:cs typeface="Calibri" panose="020F0502020204030204" pitchFamily="34" charset="0"/>
              </a:rPr>
              <a:t>PLATO</a:t>
            </a:r>
            <a:r>
              <a:rPr lang="el-GR" sz="2400" kern="1200" dirty="0">
                <a:solidFill>
                  <a:srgbClr val="434343"/>
                </a:solidFill>
                <a:latin typeface="Arial Nova Cond" panose="020B0506020202020204" pitchFamily="34" charset="0"/>
                <a:cs typeface="Calibri" panose="020F0502020204030204" pitchFamily="34" charset="0"/>
              </a:rPr>
              <a:t>, διάρκεια 4,5 μήνες) </a:t>
            </a:r>
            <a:r>
              <a:rPr lang="en-US" sz="2400" kern="1200" dirty="0">
                <a:solidFill>
                  <a:srgbClr val="434343"/>
                </a:solidFill>
                <a:latin typeface="Arial Nova Cond" panose="020B0506020202020204" pitchFamily="34" charset="0"/>
                <a:cs typeface="Calibri" panose="020F0502020204030204" pitchFamily="34" charset="0"/>
              </a:rPr>
              <a:t>κα</a:t>
            </a:r>
            <a:r>
              <a:rPr lang="en-US" sz="2400" kern="1200" dirty="0" err="1">
                <a:solidFill>
                  <a:srgbClr val="434343"/>
                </a:solidFill>
                <a:latin typeface="Arial Nova Cond" panose="020B0506020202020204" pitchFamily="34" charset="0"/>
                <a:cs typeface="Calibri" panose="020F0502020204030204" pitchFamily="34" charset="0"/>
              </a:rPr>
              <a:t>τάρτισ</a:t>
            </a:r>
            <a:r>
              <a:rPr lang="el-GR" sz="2400" kern="1200" dirty="0">
                <a:solidFill>
                  <a:srgbClr val="434343"/>
                </a:solidFill>
                <a:latin typeface="Arial Nova Cond" panose="020B0506020202020204" pitchFamily="34" charset="0"/>
                <a:cs typeface="Calibri" panose="020F0502020204030204" pitchFamily="34" charset="0"/>
              </a:rPr>
              <a:t>η</a:t>
            </a:r>
          </a:p>
          <a:p>
            <a:pPr marR="64135" lvl="0" algn="l" defTabSz="914400" rtl="0" eaLnBrk="1" fontAlgn="auto" latinLnBrk="0" hangingPunct="1">
              <a:lnSpc>
                <a:spcPct val="100000"/>
              </a:lnSpc>
              <a:spcBef>
                <a:spcPts val="600"/>
              </a:spcBef>
              <a:spcAft>
                <a:spcPts val="1200"/>
              </a:spcAft>
              <a:buClr>
                <a:srgbClr val="000000"/>
              </a:buClr>
              <a:buSzTx/>
              <a:tabLst/>
              <a:defRPr/>
            </a:pPr>
            <a:endParaRPr lang="el-GR" sz="2400" kern="1200" dirty="0">
              <a:solidFill>
                <a:srgbClr val="434343"/>
              </a:solidFill>
              <a:latin typeface="Arial Nova Cond" panose="020B0506020202020204" pitchFamily="34" charset="0"/>
              <a:cs typeface="Calibri" panose="020F0502020204030204" pitchFamily="34" charset="0"/>
            </a:endParaRPr>
          </a:p>
        </p:txBody>
      </p:sp>
      <p:sp>
        <p:nvSpPr>
          <p:cNvPr id="4" name="Google Shape;134;p10">
            <a:extLst>
              <a:ext uri="{FF2B5EF4-FFF2-40B4-BE49-F238E27FC236}">
                <a16:creationId xmlns:a16="http://schemas.microsoft.com/office/drawing/2014/main" id="{95351EBA-4658-4C58-9EEE-0DF63D2D7C29}"/>
              </a:ext>
            </a:extLst>
          </p:cNvPr>
          <p:cNvSpPr txBox="1"/>
          <p:nvPr/>
        </p:nvSpPr>
        <p:spPr>
          <a:xfrm>
            <a:off x="1276807" y="271889"/>
            <a:ext cx="10806546" cy="777020"/>
          </a:xfrm>
          <a:prstGeom prst="rect">
            <a:avLst/>
          </a:prstGeom>
          <a:noFill/>
          <a:ln>
            <a:noFill/>
          </a:ln>
        </p:spPr>
        <p:txBody>
          <a:bodyPr spcFirstLastPara="1" wrap="square" lIns="68575" tIns="34275" rIns="68575" bIns="34275" anchor="ctr" anchorCtr="0">
            <a:normAutofit/>
          </a:bodyPr>
          <a:lstStyle/>
          <a:p>
            <a:pPr marL="0" marR="0" lvl="0" indent="0" algn="l" defTabSz="914400" rtl="0" eaLnBrk="1" fontAlgn="auto" latinLnBrk="0" hangingPunct="1">
              <a:lnSpc>
                <a:spcPct val="100000"/>
              </a:lnSpc>
              <a:spcBef>
                <a:spcPts val="0"/>
              </a:spcBef>
              <a:spcAft>
                <a:spcPts val="0"/>
              </a:spcAft>
              <a:buClr>
                <a:srgbClr val="3E6FB7"/>
              </a:buClr>
              <a:buSzPts val="2600"/>
              <a:buFont typeface="Arial"/>
              <a:buNone/>
              <a:tabLst/>
              <a:defRPr/>
            </a:pPr>
            <a:endParaRPr lang="el-GR" sz="2000" b="1" noProof="0" dirty="0">
              <a:solidFill>
                <a:srgbClr val="F2B800"/>
              </a:solidFill>
              <a:latin typeface="Arial Nova Cond" panose="020B0506020202020204" pitchFamily="34" charset="0"/>
            </a:endParaRPr>
          </a:p>
          <a:p>
            <a:pPr marL="0" marR="0" lvl="0" indent="0" algn="l" defTabSz="914400" rtl="0" eaLnBrk="1" fontAlgn="auto" latinLnBrk="0" hangingPunct="1">
              <a:lnSpc>
                <a:spcPct val="100000"/>
              </a:lnSpc>
              <a:spcBef>
                <a:spcPts val="0"/>
              </a:spcBef>
              <a:spcAft>
                <a:spcPts val="0"/>
              </a:spcAft>
              <a:buClr>
                <a:srgbClr val="3E6FB7"/>
              </a:buClr>
              <a:buSzPts val="2600"/>
              <a:buFont typeface="Arial"/>
              <a:buNone/>
              <a:tabLst/>
              <a:defRPr/>
            </a:pPr>
            <a:r>
              <a:rPr lang="en-US" sz="2600" b="1" noProof="0" dirty="0">
                <a:solidFill>
                  <a:srgbClr val="3E6FB7"/>
                </a:solidFill>
                <a:latin typeface="Arial Nova Cond" panose="020B0506020202020204" pitchFamily="34" charset="0"/>
                <a:sym typeface="Inter"/>
              </a:rPr>
              <a:t>Κα</a:t>
            </a:r>
            <a:r>
              <a:rPr lang="en-US" sz="2600" b="1" noProof="0" dirty="0" err="1">
                <a:solidFill>
                  <a:srgbClr val="3E6FB7"/>
                </a:solidFill>
                <a:latin typeface="Arial Nova Cond" panose="020B0506020202020204" pitchFamily="34" charset="0"/>
                <a:sym typeface="Inter"/>
              </a:rPr>
              <a:t>τάρτιση</a:t>
            </a:r>
            <a:r>
              <a:rPr lang="en-US" sz="2600" b="1" noProof="0" dirty="0">
                <a:solidFill>
                  <a:srgbClr val="3E6FB7"/>
                </a:solidFill>
                <a:latin typeface="Arial Nova Cond" panose="020B0506020202020204" pitchFamily="34" charset="0"/>
                <a:sym typeface="Inter"/>
              </a:rPr>
              <a:t> </a:t>
            </a:r>
            <a:r>
              <a:rPr lang="en-US" sz="2600" b="1" noProof="0" dirty="0" err="1">
                <a:solidFill>
                  <a:srgbClr val="3E6FB7"/>
                </a:solidFill>
                <a:latin typeface="Arial Nova Cond" panose="020B0506020202020204" pitchFamily="34" charset="0"/>
                <a:sym typeface="Inter"/>
              </a:rPr>
              <a:t>στ</a:t>
            </a:r>
            <a:r>
              <a:rPr lang="el-GR" sz="2600" b="1" noProof="0" dirty="0">
                <a:solidFill>
                  <a:srgbClr val="3E6FB7"/>
                </a:solidFill>
                <a:latin typeface="Arial Nova Cond" panose="020B0506020202020204" pitchFamily="34" charset="0"/>
                <a:sym typeface="Inter"/>
              </a:rPr>
              <a:t>ο Ευρωπαϊκό Εγχειρίδιο για την Πρόληψη</a:t>
            </a:r>
            <a:endParaRPr kumimoji="0" lang="el-GR" sz="2600" b="1" i="0" u="none" strike="noStrike" kern="0" cap="none" spc="0" normalizeH="0" baseline="0" noProof="0" dirty="0">
              <a:ln>
                <a:noFill/>
              </a:ln>
              <a:solidFill>
                <a:srgbClr val="3E6FB7"/>
              </a:solidFill>
              <a:effectLst/>
              <a:uLnTx/>
              <a:uFillTx/>
              <a:latin typeface="Arial Nova Cond" panose="020B0506020202020204" pitchFamily="34" charset="0"/>
              <a:cs typeface="Arial"/>
              <a:sym typeface="Inter"/>
            </a:endParaRPr>
          </a:p>
        </p:txBody>
      </p:sp>
      <p:grpSp>
        <p:nvGrpSpPr>
          <p:cNvPr id="14" name="Group 13"/>
          <p:cNvGrpSpPr/>
          <p:nvPr/>
        </p:nvGrpSpPr>
        <p:grpSpPr>
          <a:xfrm>
            <a:off x="113001" y="6249077"/>
            <a:ext cx="951621" cy="552619"/>
            <a:chOff x="938139" y="6161603"/>
            <a:chExt cx="1166698" cy="629207"/>
          </a:xfrm>
        </p:grpSpPr>
        <p:pic>
          <p:nvPicPr>
            <p:cNvPr id="15" name="Picture 14"/>
            <p:cNvPicPr>
              <a:picLocks noChangeAspect="1"/>
            </p:cNvPicPr>
            <p:nvPr/>
          </p:nvPicPr>
          <p:blipFill>
            <a:blip r:embed="rId4"/>
            <a:stretch>
              <a:fillRect/>
            </a:stretch>
          </p:blipFill>
          <p:spPr>
            <a:xfrm>
              <a:off x="1644703" y="6161603"/>
              <a:ext cx="460134" cy="629207"/>
            </a:xfrm>
            <a:prstGeom prst="rect">
              <a:avLst/>
            </a:prstGeom>
          </p:spPr>
        </p:pic>
        <p:pic>
          <p:nvPicPr>
            <p:cNvPr id="16" name="Picture 15"/>
            <p:cNvPicPr>
              <a:picLocks noChangeAspect="1"/>
            </p:cNvPicPr>
            <p:nvPr/>
          </p:nvPicPr>
          <p:blipFill>
            <a:blip r:embed="rId5"/>
            <a:stretch>
              <a:fillRect/>
            </a:stretch>
          </p:blipFill>
          <p:spPr>
            <a:xfrm>
              <a:off x="938139" y="6205887"/>
              <a:ext cx="585861" cy="567481"/>
            </a:xfrm>
            <a:prstGeom prst="rect">
              <a:avLst/>
            </a:prstGeom>
          </p:spPr>
        </p:pic>
      </p:grpSp>
      <p:pic>
        <p:nvPicPr>
          <p:cNvPr id="17" name="Picture 16"/>
          <p:cNvPicPr>
            <a:picLocks noChangeAspect="1"/>
          </p:cNvPicPr>
          <p:nvPr/>
        </p:nvPicPr>
        <p:blipFill>
          <a:blip r:embed="rId6"/>
          <a:stretch>
            <a:fillRect/>
          </a:stretch>
        </p:blipFill>
        <p:spPr>
          <a:xfrm>
            <a:off x="10485119" y="153198"/>
            <a:ext cx="1598233" cy="1591207"/>
          </a:xfrm>
          <a:prstGeom prst="rect">
            <a:avLst/>
          </a:prstGeom>
        </p:spPr>
      </p:pic>
      <p:pic>
        <p:nvPicPr>
          <p:cNvPr id="12" name="Picture 11">
            <a:extLst>
              <a:ext uri="{FF2B5EF4-FFF2-40B4-BE49-F238E27FC236}">
                <a16:creationId xmlns:a16="http://schemas.microsoft.com/office/drawing/2014/main" id="{9B8FE3CE-1AAD-42C0-A285-6076779F88BA}"/>
              </a:ext>
            </a:extLst>
          </p:cNvPr>
          <p:cNvPicPr>
            <a:picLocks noChangeAspect="1"/>
          </p:cNvPicPr>
          <p:nvPr/>
        </p:nvPicPr>
        <p:blipFill>
          <a:blip r:embed="rId7"/>
          <a:stretch>
            <a:fillRect/>
          </a:stretch>
        </p:blipFill>
        <p:spPr>
          <a:xfrm>
            <a:off x="10946211" y="6138841"/>
            <a:ext cx="1112953" cy="647536"/>
          </a:xfrm>
          <a:prstGeom prst="rect">
            <a:avLst/>
          </a:prstGeom>
        </p:spPr>
      </p:pic>
    </p:spTree>
    <p:extLst>
      <p:ext uri="{BB962C8B-B14F-4D97-AF65-F5344CB8AC3E}">
        <p14:creationId xmlns:p14="http://schemas.microsoft.com/office/powerpoint/2010/main" val="133109063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3"/>
          <p:cNvSpPr txBox="1"/>
          <p:nvPr/>
        </p:nvSpPr>
        <p:spPr>
          <a:xfrm>
            <a:off x="904524" y="1700172"/>
            <a:ext cx="11287476" cy="1231066"/>
          </a:xfrm>
          <a:prstGeom prst="rect">
            <a:avLst/>
          </a:prstGeom>
          <a:noFill/>
          <a:ln>
            <a:noFill/>
          </a:ln>
        </p:spPr>
        <p:txBody>
          <a:bodyPr spcFirstLastPara="1" wrap="square" lIns="91425" tIns="45700" rIns="91425" bIns="45700" anchor="t" anchorCtr="0">
            <a:spAutoFit/>
          </a:bodyPr>
          <a:lstStyle/>
          <a:p>
            <a:pPr marL="342900" marR="64135" lvl="0" indent="-342900" algn="l" defTabSz="914400" rtl="0" eaLnBrk="1" fontAlgn="auto" latinLnBrk="0" hangingPunct="1">
              <a:lnSpc>
                <a:spcPct val="100000"/>
              </a:lnSpc>
              <a:spcBef>
                <a:spcPts val="600"/>
              </a:spcBef>
              <a:spcAft>
                <a:spcPts val="1200"/>
              </a:spcAft>
              <a:buClr>
                <a:srgbClr val="000000"/>
              </a:buClr>
              <a:buSzTx/>
              <a:buFont typeface="Arial"/>
              <a:buBlip>
                <a:blip r:embed="rId3"/>
              </a:buBlip>
              <a:tabLst/>
              <a:defRPr/>
            </a:pPr>
            <a:endParaRPr kumimoji="0" lang="el-GR" sz="2400" b="1" i="0" u="none" strike="noStrike" kern="1200" cap="none" spc="0" normalizeH="0" baseline="0" noProof="0" dirty="0">
              <a:ln>
                <a:noFill/>
              </a:ln>
              <a:solidFill>
                <a:srgbClr val="434343"/>
              </a:solidFill>
              <a:effectLst/>
              <a:uLnTx/>
              <a:uFillTx/>
              <a:latin typeface="Arial Nova Cond" panose="020B0506020202020204" pitchFamily="34" charset="0"/>
              <a:cs typeface="Calibri" panose="020F0502020204030204" pitchFamily="34" charset="0"/>
              <a:sym typeface="Arial"/>
            </a:endParaRPr>
          </a:p>
          <a:p>
            <a:pPr marR="64135" lvl="0" algn="l" defTabSz="914400" rtl="0" eaLnBrk="1" fontAlgn="auto" latinLnBrk="0" hangingPunct="1">
              <a:lnSpc>
                <a:spcPct val="100000"/>
              </a:lnSpc>
              <a:spcBef>
                <a:spcPts val="600"/>
              </a:spcBef>
              <a:spcAft>
                <a:spcPts val="1200"/>
              </a:spcAft>
              <a:buClr>
                <a:srgbClr val="000000"/>
              </a:buClr>
              <a:buSzTx/>
              <a:tabLst/>
              <a:defRPr/>
            </a:pPr>
            <a:endParaRPr lang="en-US" sz="2000" b="1" kern="1200" dirty="0">
              <a:solidFill>
                <a:srgbClr val="434343"/>
              </a:solidFill>
              <a:latin typeface="Arial Nova Cond" panose="020B0506020202020204" pitchFamily="34" charset="0"/>
              <a:cs typeface="Calibri" panose="020F0502020204030204" pitchFamily="34" charset="0"/>
            </a:endParaRPr>
          </a:p>
        </p:txBody>
      </p:sp>
      <p:sp>
        <p:nvSpPr>
          <p:cNvPr id="4" name="Google Shape;134;p10">
            <a:extLst>
              <a:ext uri="{FF2B5EF4-FFF2-40B4-BE49-F238E27FC236}">
                <a16:creationId xmlns:a16="http://schemas.microsoft.com/office/drawing/2014/main" id="{95351EBA-4658-4C58-9EEE-0DF63D2D7C29}"/>
              </a:ext>
            </a:extLst>
          </p:cNvPr>
          <p:cNvSpPr txBox="1"/>
          <p:nvPr/>
        </p:nvSpPr>
        <p:spPr>
          <a:xfrm>
            <a:off x="1276807" y="271889"/>
            <a:ext cx="10806546" cy="777020"/>
          </a:xfrm>
          <a:prstGeom prst="rect">
            <a:avLst/>
          </a:prstGeom>
          <a:noFill/>
          <a:ln>
            <a:noFill/>
          </a:ln>
        </p:spPr>
        <p:txBody>
          <a:bodyPr spcFirstLastPara="1" wrap="square" lIns="68575" tIns="34275" rIns="68575" bIns="34275" anchor="ctr" anchorCtr="0">
            <a:normAutofit/>
          </a:bodyPr>
          <a:lstStyle/>
          <a:p>
            <a:pPr marL="0" marR="0" lvl="0" indent="0" algn="l" defTabSz="914400" rtl="0" eaLnBrk="1" fontAlgn="auto" latinLnBrk="0" hangingPunct="1">
              <a:lnSpc>
                <a:spcPct val="100000"/>
              </a:lnSpc>
              <a:spcBef>
                <a:spcPts val="0"/>
              </a:spcBef>
              <a:spcAft>
                <a:spcPts val="0"/>
              </a:spcAft>
              <a:buClr>
                <a:srgbClr val="3E6FB7"/>
              </a:buClr>
              <a:buSzPts val="2600"/>
              <a:buFont typeface="Arial"/>
              <a:buNone/>
              <a:tabLst/>
              <a:defRPr/>
            </a:pPr>
            <a:r>
              <a:rPr lang="el-GR" sz="2000" noProof="0" dirty="0">
                <a:solidFill>
                  <a:srgbClr val="F2B800"/>
                </a:solidFill>
                <a:latin typeface="Arial Nova Cond" panose="020B0506020202020204" pitchFamily="34" charset="0"/>
              </a:rPr>
              <a:t>Κατάρτιση στο Ευρωπαϊκό Εγχειρίδιο για την Πρόληψη</a:t>
            </a:r>
          </a:p>
          <a:p>
            <a:pPr marL="0" marR="0" lvl="0" indent="0" algn="l" defTabSz="914400" rtl="0" eaLnBrk="1" fontAlgn="auto" latinLnBrk="0" hangingPunct="1">
              <a:lnSpc>
                <a:spcPct val="100000"/>
              </a:lnSpc>
              <a:spcBef>
                <a:spcPts val="0"/>
              </a:spcBef>
              <a:spcAft>
                <a:spcPts val="0"/>
              </a:spcAft>
              <a:buClr>
                <a:srgbClr val="3E6FB7"/>
              </a:buClr>
              <a:buSzPts val="2600"/>
              <a:buFont typeface="Arial"/>
              <a:buNone/>
              <a:tabLst/>
              <a:defRPr/>
            </a:pPr>
            <a:r>
              <a:rPr kumimoji="0" lang="el-GR" sz="2600" b="1" i="0" u="none" strike="noStrike" kern="0" cap="none" spc="0" normalizeH="0" dirty="0">
                <a:ln>
                  <a:noFill/>
                </a:ln>
                <a:solidFill>
                  <a:srgbClr val="3E6FB7"/>
                </a:solidFill>
                <a:effectLst/>
                <a:uLnTx/>
                <a:uFillTx/>
                <a:latin typeface="Arial Nova Cond" panose="020B0506020202020204" pitchFamily="34" charset="0"/>
                <a:cs typeface="Arial"/>
                <a:sym typeface="Inter"/>
              </a:rPr>
              <a:t>Εκπαιδευμένοι </a:t>
            </a:r>
            <a:r>
              <a:rPr kumimoji="0" lang="en-GB" sz="2600" b="1" i="0" u="none" strike="noStrike" kern="0" cap="none" spc="0" normalizeH="0" dirty="0">
                <a:ln>
                  <a:noFill/>
                </a:ln>
                <a:solidFill>
                  <a:srgbClr val="3E6FB7"/>
                </a:solidFill>
                <a:effectLst/>
                <a:uLnTx/>
                <a:uFillTx/>
                <a:latin typeface="Arial Nova Cond" panose="020B0506020202020204" pitchFamily="34" charset="0"/>
                <a:cs typeface="Arial"/>
                <a:sym typeface="Inter"/>
              </a:rPr>
              <a:t>DOP’s</a:t>
            </a:r>
            <a:r>
              <a:rPr kumimoji="0" lang="el-GR" sz="2600" b="1" i="0" u="none" strike="noStrike" kern="0" cap="none" spc="0" normalizeH="0" dirty="0">
                <a:ln>
                  <a:noFill/>
                </a:ln>
                <a:solidFill>
                  <a:srgbClr val="3E6FB7"/>
                </a:solidFill>
                <a:effectLst/>
                <a:uLnTx/>
                <a:uFillTx/>
                <a:latin typeface="Arial Nova Cond" panose="020B0506020202020204" pitchFamily="34" charset="0"/>
                <a:cs typeface="Arial"/>
                <a:sym typeface="Inter"/>
              </a:rPr>
              <a:t>(στοιχεία από Μ</a:t>
            </a:r>
            <a:r>
              <a:rPr lang="el-GR" sz="2600" b="1" dirty="0">
                <a:solidFill>
                  <a:srgbClr val="3E6FB7"/>
                </a:solidFill>
                <a:latin typeface="Arial Nova Cond" panose="020B0506020202020204" pitchFamily="34" charset="0"/>
                <a:sym typeface="Inter"/>
              </a:rPr>
              <a:t>άιο</a:t>
            </a:r>
            <a:r>
              <a:rPr kumimoji="0" lang="el-GR" sz="2600" b="1" i="0" u="none" strike="noStrike" kern="0" cap="none" spc="0" normalizeH="0" dirty="0">
                <a:ln>
                  <a:noFill/>
                </a:ln>
                <a:solidFill>
                  <a:srgbClr val="3E6FB7"/>
                </a:solidFill>
                <a:effectLst/>
                <a:uLnTx/>
                <a:uFillTx/>
                <a:latin typeface="Arial Nova Cond" panose="020B0506020202020204" pitchFamily="34" charset="0"/>
                <a:cs typeface="Arial"/>
                <a:sym typeface="Inter"/>
              </a:rPr>
              <a:t> 2024)</a:t>
            </a:r>
            <a:endParaRPr kumimoji="0" lang="el-GR" sz="2600" b="1" i="0" u="none" strike="noStrike" kern="0" cap="none" spc="0" normalizeH="0" baseline="0" noProof="0" dirty="0">
              <a:ln>
                <a:noFill/>
              </a:ln>
              <a:solidFill>
                <a:srgbClr val="3E6FB7"/>
              </a:solidFill>
              <a:effectLst/>
              <a:uLnTx/>
              <a:uFillTx/>
              <a:latin typeface="Arial Nova Cond" panose="020B0506020202020204" pitchFamily="34" charset="0"/>
              <a:cs typeface="Arial"/>
              <a:sym typeface="Inter"/>
            </a:endParaRPr>
          </a:p>
        </p:txBody>
      </p:sp>
      <p:grpSp>
        <p:nvGrpSpPr>
          <p:cNvPr id="2" name="Group 1"/>
          <p:cNvGrpSpPr/>
          <p:nvPr/>
        </p:nvGrpSpPr>
        <p:grpSpPr>
          <a:xfrm>
            <a:off x="113001" y="6249077"/>
            <a:ext cx="951621" cy="552619"/>
            <a:chOff x="938139" y="6161603"/>
            <a:chExt cx="1166698" cy="629207"/>
          </a:xfrm>
        </p:grpSpPr>
        <p:pic>
          <p:nvPicPr>
            <p:cNvPr id="7" name="Picture 6"/>
            <p:cNvPicPr>
              <a:picLocks noChangeAspect="1"/>
            </p:cNvPicPr>
            <p:nvPr/>
          </p:nvPicPr>
          <p:blipFill>
            <a:blip r:embed="rId4"/>
            <a:stretch>
              <a:fillRect/>
            </a:stretch>
          </p:blipFill>
          <p:spPr>
            <a:xfrm>
              <a:off x="1644703" y="6161603"/>
              <a:ext cx="460134" cy="629207"/>
            </a:xfrm>
            <a:prstGeom prst="rect">
              <a:avLst/>
            </a:prstGeom>
          </p:spPr>
        </p:pic>
        <p:pic>
          <p:nvPicPr>
            <p:cNvPr id="9" name="Picture 8"/>
            <p:cNvPicPr>
              <a:picLocks noChangeAspect="1"/>
            </p:cNvPicPr>
            <p:nvPr/>
          </p:nvPicPr>
          <p:blipFill>
            <a:blip r:embed="rId5"/>
            <a:stretch>
              <a:fillRect/>
            </a:stretch>
          </p:blipFill>
          <p:spPr>
            <a:xfrm>
              <a:off x="938139" y="6205887"/>
              <a:ext cx="585861" cy="567481"/>
            </a:xfrm>
            <a:prstGeom prst="rect">
              <a:avLst/>
            </a:prstGeom>
          </p:spPr>
        </p:pic>
      </p:grpSp>
      <p:pic>
        <p:nvPicPr>
          <p:cNvPr id="3" name="Picture 2">
            <a:extLst>
              <a:ext uri="{FF2B5EF4-FFF2-40B4-BE49-F238E27FC236}">
                <a16:creationId xmlns:a16="http://schemas.microsoft.com/office/drawing/2014/main" id="{F11ED631-86BA-47E6-987C-246DC2404F0D}"/>
              </a:ext>
            </a:extLst>
          </p:cNvPr>
          <p:cNvPicPr>
            <a:picLocks noChangeAspect="1"/>
          </p:cNvPicPr>
          <p:nvPr/>
        </p:nvPicPr>
        <p:blipFill>
          <a:blip r:embed="rId6"/>
          <a:stretch>
            <a:fillRect/>
          </a:stretch>
        </p:blipFill>
        <p:spPr>
          <a:xfrm>
            <a:off x="10946211" y="6138841"/>
            <a:ext cx="1112953" cy="647536"/>
          </a:xfrm>
          <a:prstGeom prst="rect">
            <a:avLst/>
          </a:prstGeom>
        </p:spPr>
      </p:pic>
      <p:pic>
        <p:nvPicPr>
          <p:cNvPr id="5" name="Picture 4">
            <a:extLst>
              <a:ext uri="{FF2B5EF4-FFF2-40B4-BE49-F238E27FC236}">
                <a16:creationId xmlns:a16="http://schemas.microsoft.com/office/drawing/2014/main" id="{2D68D918-0342-1CE5-A205-EA9284BB48D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7953" y="1274738"/>
            <a:ext cx="7074535" cy="5583262"/>
          </a:xfrm>
          <a:prstGeom prst="rect">
            <a:avLst/>
          </a:prstGeom>
          <a:noFill/>
          <a:ln>
            <a:noFill/>
          </a:ln>
        </p:spPr>
      </p:pic>
      <p:graphicFrame>
        <p:nvGraphicFramePr>
          <p:cNvPr id="6" name="Table 5">
            <a:extLst>
              <a:ext uri="{FF2B5EF4-FFF2-40B4-BE49-F238E27FC236}">
                <a16:creationId xmlns:a16="http://schemas.microsoft.com/office/drawing/2014/main" id="{2280C99D-AEDD-F21C-06FF-F8927781A60F}"/>
              </a:ext>
            </a:extLst>
          </p:cNvPr>
          <p:cNvGraphicFramePr>
            <a:graphicFrameLocks noGrp="1"/>
          </p:cNvGraphicFramePr>
          <p:nvPr>
            <p:extLst>
              <p:ext uri="{D42A27DB-BD31-4B8C-83A1-F6EECF244321}">
                <p14:modId xmlns:p14="http://schemas.microsoft.com/office/powerpoint/2010/main" val="1513590058"/>
              </p:ext>
            </p:extLst>
          </p:nvPr>
        </p:nvGraphicFramePr>
        <p:xfrm>
          <a:off x="1369512" y="1813467"/>
          <a:ext cx="2180863" cy="4972912"/>
        </p:xfrm>
        <a:graphic>
          <a:graphicData uri="http://schemas.openxmlformats.org/drawingml/2006/table">
            <a:tbl>
              <a:tblPr firstRow="1" firstCol="1" bandRow="1"/>
              <a:tblGrid>
                <a:gridCol w="882267">
                  <a:extLst>
                    <a:ext uri="{9D8B030D-6E8A-4147-A177-3AD203B41FA5}">
                      <a16:colId xmlns:a16="http://schemas.microsoft.com/office/drawing/2014/main" val="3669764284"/>
                    </a:ext>
                  </a:extLst>
                </a:gridCol>
                <a:gridCol w="1298596">
                  <a:extLst>
                    <a:ext uri="{9D8B030D-6E8A-4147-A177-3AD203B41FA5}">
                      <a16:colId xmlns:a16="http://schemas.microsoft.com/office/drawing/2014/main" val="1587839980"/>
                    </a:ext>
                  </a:extLst>
                </a:gridCol>
              </a:tblGrid>
              <a:tr h="382472">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algn="ctr">
                        <a:lnSpc>
                          <a:spcPct val="107000"/>
                        </a:lnSpc>
                        <a:spcAft>
                          <a:spcPts val="800"/>
                        </a:spcAft>
                      </a:pPr>
                      <a:r>
                        <a:rPr lang="pt-BR" sz="1600" dirty="0">
                          <a:effectLst/>
                        </a:rPr>
                        <a:t>188</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a:lnSpc>
                          <a:spcPct val="107000"/>
                        </a:lnSpc>
                        <a:spcAft>
                          <a:spcPts val="800"/>
                        </a:spcAft>
                      </a:pPr>
                      <a:r>
                        <a:rPr lang="pt-BR" sz="1600" dirty="0">
                          <a:effectLst/>
                        </a:rPr>
                        <a:t>Germany,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DA7D9"/>
                    </a:solidFill>
                  </a:tcPr>
                </a:tc>
                <a:extLst>
                  <a:ext uri="{0D108BD9-81ED-4DB2-BD59-A6C34878D82A}">
                    <a16:rowId xmlns:a16="http://schemas.microsoft.com/office/drawing/2014/main" val="3025970201"/>
                  </a:ext>
                </a:extLst>
              </a:tr>
              <a:tr h="382472">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algn="ctr">
                        <a:lnSpc>
                          <a:spcPct val="107000"/>
                        </a:lnSpc>
                        <a:spcAft>
                          <a:spcPts val="800"/>
                        </a:spcAft>
                      </a:pPr>
                      <a:r>
                        <a:rPr lang="pt-BR" sz="1600">
                          <a:effectLst/>
                        </a:rPr>
                        <a:t>186</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9pPr>
                    </a:lstStyle>
                    <a:p>
                      <a:pPr>
                        <a:lnSpc>
                          <a:spcPct val="107000"/>
                        </a:lnSpc>
                        <a:spcAft>
                          <a:spcPts val="800"/>
                        </a:spcAft>
                      </a:pPr>
                      <a:r>
                        <a:rPr lang="pt-BR" sz="1600">
                          <a:effectLst/>
                        </a:rPr>
                        <a:t>Spain</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tint val="40000"/>
                      </a:srgbClr>
                    </a:solidFill>
                  </a:tcPr>
                </a:tc>
                <a:extLst>
                  <a:ext uri="{0D108BD9-81ED-4DB2-BD59-A6C34878D82A}">
                    <a16:rowId xmlns:a16="http://schemas.microsoft.com/office/drawing/2014/main" val="206376879"/>
                  </a:ext>
                </a:extLst>
              </a:tr>
              <a:tr h="382472">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algn="ctr">
                        <a:lnSpc>
                          <a:spcPct val="107000"/>
                        </a:lnSpc>
                        <a:spcAft>
                          <a:spcPts val="800"/>
                        </a:spcAft>
                      </a:pPr>
                      <a:r>
                        <a:rPr lang="pt-BR" sz="1600">
                          <a:effectLst/>
                        </a:rPr>
                        <a:t>100</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9pPr>
                    </a:lstStyle>
                    <a:p>
                      <a:pPr>
                        <a:lnSpc>
                          <a:spcPct val="107000"/>
                        </a:lnSpc>
                        <a:spcAft>
                          <a:spcPts val="800"/>
                        </a:spcAft>
                      </a:pPr>
                      <a:r>
                        <a:rPr lang="pt-BR" sz="1600" dirty="0">
                          <a:effectLst/>
                        </a:rPr>
                        <a:t>Estonia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tint val="20000"/>
                      </a:srgbClr>
                    </a:solidFill>
                  </a:tcPr>
                </a:tc>
                <a:extLst>
                  <a:ext uri="{0D108BD9-81ED-4DB2-BD59-A6C34878D82A}">
                    <a16:rowId xmlns:a16="http://schemas.microsoft.com/office/drawing/2014/main" val="3667386694"/>
                  </a:ext>
                </a:extLst>
              </a:tr>
              <a:tr h="382472">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algn="ctr">
                        <a:lnSpc>
                          <a:spcPct val="107000"/>
                        </a:lnSpc>
                        <a:spcAft>
                          <a:spcPts val="800"/>
                        </a:spcAft>
                      </a:pPr>
                      <a:r>
                        <a:rPr lang="pt-BR" sz="1600" dirty="0">
                          <a:effectLst/>
                        </a:rPr>
                        <a:t>100</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9pPr>
                    </a:lstStyle>
                    <a:p>
                      <a:pPr>
                        <a:lnSpc>
                          <a:spcPct val="107000"/>
                        </a:lnSpc>
                        <a:spcAft>
                          <a:spcPts val="800"/>
                        </a:spcAft>
                      </a:pPr>
                      <a:r>
                        <a:rPr lang="pt-BR" sz="1600">
                          <a:effectLst/>
                        </a:rPr>
                        <a:t>Italy</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tint val="40000"/>
                      </a:srgbClr>
                    </a:solidFill>
                  </a:tcPr>
                </a:tc>
                <a:extLst>
                  <a:ext uri="{0D108BD9-81ED-4DB2-BD59-A6C34878D82A}">
                    <a16:rowId xmlns:a16="http://schemas.microsoft.com/office/drawing/2014/main" val="959219005"/>
                  </a:ext>
                </a:extLst>
              </a:tr>
              <a:tr h="382472">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algn="ctr">
                        <a:lnSpc>
                          <a:spcPct val="107000"/>
                        </a:lnSpc>
                        <a:spcAft>
                          <a:spcPts val="800"/>
                        </a:spcAft>
                      </a:pPr>
                      <a:r>
                        <a:rPr lang="pt-BR" sz="1600">
                          <a:effectLst/>
                        </a:rPr>
                        <a:t>75</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9pPr>
                    </a:lstStyle>
                    <a:p>
                      <a:pPr>
                        <a:lnSpc>
                          <a:spcPct val="107000"/>
                        </a:lnSpc>
                        <a:spcAft>
                          <a:spcPts val="800"/>
                        </a:spcAft>
                      </a:pPr>
                      <a:r>
                        <a:rPr lang="pt-BR" sz="1600">
                          <a:effectLst/>
                        </a:rPr>
                        <a:t>Greece</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tint val="20000"/>
                      </a:srgbClr>
                    </a:solidFill>
                  </a:tcPr>
                </a:tc>
                <a:extLst>
                  <a:ext uri="{0D108BD9-81ED-4DB2-BD59-A6C34878D82A}">
                    <a16:rowId xmlns:a16="http://schemas.microsoft.com/office/drawing/2014/main" val="3092251203"/>
                  </a:ext>
                </a:extLst>
              </a:tr>
              <a:tr h="293595">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algn="ctr">
                        <a:lnSpc>
                          <a:spcPct val="107000"/>
                        </a:lnSpc>
                        <a:spcAft>
                          <a:spcPts val="800"/>
                        </a:spcAft>
                      </a:pPr>
                      <a:r>
                        <a:rPr lang="el-GR" sz="1600" dirty="0">
                          <a:effectLst/>
                        </a:rPr>
                        <a:t>68</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pt-BR" sz="1600" dirty="0">
                          <a:effectLst/>
                        </a:rPr>
                        <a:t>Cyprus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tint val="40000"/>
                      </a:srgbClr>
                    </a:solidFill>
                  </a:tcPr>
                </a:tc>
                <a:extLst>
                  <a:ext uri="{0D108BD9-81ED-4DB2-BD59-A6C34878D82A}">
                    <a16:rowId xmlns:a16="http://schemas.microsoft.com/office/drawing/2014/main" val="480286224"/>
                  </a:ext>
                </a:extLst>
              </a:tr>
              <a:tr h="613940">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algn="ctr">
                        <a:lnSpc>
                          <a:spcPct val="107000"/>
                        </a:lnSpc>
                        <a:spcAft>
                          <a:spcPts val="800"/>
                        </a:spcAft>
                      </a:pPr>
                      <a:r>
                        <a:rPr lang="el-GR" sz="1600" dirty="0">
                          <a:effectLst/>
                        </a:rPr>
                        <a:t>4</a:t>
                      </a:r>
                      <a:r>
                        <a:rPr lang="pt-BR" sz="1600" dirty="0">
                          <a:effectLst/>
                        </a:rPr>
                        <a:t>5</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pt-BR" sz="1600" dirty="0">
                          <a:effectLst/>
                        </a:rPr>
                        <a:t>B-Herzegovina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tint val="20000"/>
                      </a:srgbClr>
                    </a:solidFill>
                  </a:tcPr>
                </a:tc>
                <a:extLst>
                  <a:ext uri="{0D108BD9-81ED-4DB2-BD59-A6C34878D82A}">
                    <a16:rowId xmlns:a16="http://schemas.microsoft.com/office/drawing/2014/main" val="4057416588"/>
                  </a:ext>
                </a:extLst>
              </a:tr>
              <a:tr h="382472">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algn="ctr">
                        <a:lnSpc>
                          <a:spcPct val="107000"/>
                        </a:lnSpc>
                        <a:spcAft>
                          <a:spcPts val="800"/>
                        </a:spcAft>
                      </a:pPr>
                      <a:r>
                        <a:rPr lang="pt-BR" sz="1600" dirty="0">
                          <a:effectLst/>
                        </a:rPr>
                        <a:t>38</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9pPr>
                    </a:lstStyle>
                    <a:p>
                      <a:pPr>
                        <a:lnSpc>
                          <a:spcPct val="107000"/>
                        </a:lnSpc>
                        <a:spcAft>
                          <a:spcPts val="800"/>
                        </a:spcAft>
                      </a:pPr>
                      <a:r>
                        <a:rPr lang="pt-BR" sz="1600" dirty="0">
                          <a:effectLst/>
                        </a:rPr>
                        <a:t>Netherlands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tint val="40000"/>
                      </a:srgbClr>
                    </a:solidFill>
                  </a:tcPr>
                </a:tc>
                <a:extLst>
                  <a:ext uri="{0D108BD9-81ED-4DB2-BD59-A6C34878D82A}">
                    <a16:rowId xmlns:a16="http://schemas.microsoft.com/office/drawing/2014/main" val="901269322"/>
                  </a:ext>
                </a:extLst>
              </a:tr>
              <a:tr h="284798">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pt-BR" sz="1600" dirty="0">
                          <a:effectLst/>
                        </a:rPr>
                        <a:t>36</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pt-BR" sz="1600" dirty="0">
                          <a:effectLst/>
                        </a:rPr>
                        <a:t>Croatia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tint val="20000"/>
                      </a:srgbClr>
                    </a:solidFill>
                  </a:tcPr>
                </a:tc>
                <a:extLst>
                  <a:ext uri="{0D108BD9-81ED-4DB2-BD59-A6C34878D82A}">
                    <a16:rowId xmlns:a16="http://schemas.microsoft.com/office/drawing/2014/main" val="2311882492"/>
                  </a:ext>
                </a:extLst>
              </a:tr>
              <a:tr h="436005">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pt-BR" sz="1600" dirty="0">
                          <a:effectLst/>
                        </a:rPr>
                        <a:t>32</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pt-BR" sz="1600" dirty="0">
                          <a:effectLst/>
                        </a:rPr>
                        <a:t>Lithuania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tint val="40000"/>
                      </a:srgbClr>
                    </a:solidFill>
                  </a:tcPr>
                </a:tc>
                <a:extLst>
                  <a:ext uri="{0D108BD9-81ED-4DB2-BD59-A6C34878D82A}">
                    <a16:rowId xmlns:a16="http://schemas.microsoft.com/office/drawing/2014/main" val="2941372181"/>
                  </a:ext>
                </a:extLst>
              </a:tr>
              <a:tr h="284798">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pt-BR" sz="1600" dirty="0">
                          <a:effectLst/>
                        </a:rPr>
                        <a:t>21</a:t>
                      </a:r>
                      <a:endParaRPr lang="pt-BR"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pt-BR" sz="1600" dirty="0">
                          <a:effectLst/>
                        </a:rPr>
                        <a:t>Latvia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tint val="20000"/>
                      </a:srgbClr>
                    </a:solidFill>
                  </a:tcPr>
                </a:tc>
                <a:extLst>
                  <a:ext uri="{0D108BD9-81ED-4DB2-BD59-A6C34878D82A}">
                    <a16:rowId xmlns:a16="http://schemas.microsoft.com/office/drawing/2014/main" val="48352068"/>
                  </a:ext>
                </a:extLst>
              </a:tr>
              <a:tr h="382472">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algn="ctr">
                        <a:lnSpc>
                          <a:spcPct val="107000"/>
                        </a:lnSpc>
                        <a:spcAft>
                          <a:spcPts val="800"/>
                        </a:spcAft>
                      </a:pPr>
                      <a:r>
                        <a:rPr lang="pt-BR" sz="1600" dirty="0">
                          <a:effectLst/>
                        </a:rPr>
                        <a:t>16</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9pPr>
                    </a:lstStyle>
                    <a:p>
                      <a:pPr>
                        <a:lnSpc>
                          <a:spcPct val="107000"/>
                        </a:lnSpc>
                        <a:spcAft>
                          <a:spcPts val="800"/>
                        </a:spcAft>
                      </a:pPr>
                      <a:r>
                        <a:rPr lang="pt-BR" sz="1600" dirty="0">
                          <a:effectLst/>
                        </a:rPr>
                        <a:t>Belgium</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tint val="40000"/>
                      </a:srgbClr>
                    </a:solidFill>
                  </a:tcPr>
                </a:tc>
                <a:extLst>
                  <a:ext uri="{0D108BD9-81ED-4DB2-BD59-A6C34878D82A}">
                    <a16:rowId xmlns:a16="http://schemas.microsoft.com/office/drawing/2014/main" val="659949237"/>
                  </a:ext>
                </a:extLst>
              </a:tr>
              <a:tr h="382472">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Arial"/>
                          <a:sym typeface="Arial"/>
                        </a:defRPr>
                      </a:lvl9pPr>
                    </a:lstStyle>
                    <a:p>
                      <a:pPr algn="ctr">
                        <a:lnSpc>
                          <a:spcPct val="107000"/>
                        </a:lnSpc>
                        <a:spcAft>
                          <a:spcPts val="800"/>
                        </a:spcAft>
                      </a:pPr>
                      <a:r>
                        <a:rPr lang="pt-BR" sz="1600">
                          <a:effectLst/>
                        </a:rPr>
                        <a:t>9</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Arial"/>
                          <a:sym typeface="Arial"/>
                        </a:defRPr>
                      </a:lvl9pPr>
                    </a:lstStyle>
                    <a:p>
                      <a:pPr>
                        <a:lnSpc>
                          <a:spcPct val="107000"/>
                        </a:lnSpc>
                        <a:spcAft>
                          <a:spcPts val="800"/>
                        </a:spcAft>
                      </a:pPr>
                      <a:r>
                        <a:rPr lang="pt-BR" sz="1600" dirty="0">
                          <a:effectLst/>
                        </a:rPr>
                        <a:t>Portugal</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A7D9">
                        <a:tint val="20000"/>
                      </a:srgbClr>
                    </a:solidFill>
                  </a:tcPr>
                </a:tc>
                <a:extLst>
                  <a:ext uri="{0D108BD9-81ED-4DB2-BD59-A6C34878D82A}">
                    <a16:rowId xmlns:a16="http://schemas.microsoft.com/office/drawing/2014/main" val="2518950550"/>
                  </a:ext>
                </a:extLst>
              </a:tr>
            </a:tbl>
          </a:graphicData>
        </a:graphic>
      </p:graphicFrame>
      <p:sp>
        <p:nvSpPr>
          <p:cNvPr id="10" name="Rectangle 9">
            <a:extLst>
              <a:ext uri="{FF2B5EF4-FFF2-40B4-BE49-F238E27FC236}">
                <a16:creationId xmlns:a16="http://schemas.microsoft.com/office/drawing/2014/main" id="{9EDA3825-2BB4-79EC-A6E9-937FF9E027D9}"/>
              </a:ext>
            </a:extLst>
          </p:cNvPr>
          <p:cNvSpPr/>
          <p:nvPr/>
        </p:nvSpPr>
        <p:spPr>
          <a:xfrm>
            <a:off x="1102103" y="1269084"/>
            <a:ext cx="2448272" cy="496416"/>
          </a:xfrm>
          <a:prstGeom prst="rect">
            <a:avLst/>
          </a:prstGeom>
          <a:solidFill>
            <a:srgbClr val="7DA7D9"/>
          </a:solidFill>
          <a:ln w="25400" cap="flat" cmpd="sng" algn="ctr">
            <a:solidFill>
              <a:srgbClr val="7DA7D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E" sz="2000" b="0" i="0" u="none" strike="noStrike" kern="1200" cap="none" spc="0" normalizeH="0" baseline="0" noProof="0" dirty="0">
                <a:ln>
                  <a:noFill/>
                </a:ln>
                <a:solidFill>
                  <a:prstClr val="white"/>
                </a:solidFill>
                <a:effectLst/>
                <a:uLnTx/>
                <a:uFillTx/>
                <a:latin typeface="Arial"/>
                <a:ea typeface="+mn-ea"/>
                <a:cs typeface="+mn-cs"/>
              </a:rPr>
              <a:t>DOPs trained: &gt;800</a:t>
            </a:r>
            <a:endParaRPr kumimoji="0" lang="pt-BR" sz="2000" b="0" i="0" u="none" strike="noStrike" kern="1200" cap="none" spc="0" normalizeH="0" baseline="0" noProof="0" dirty="0">
              <a:ln>
                <a:noFill/>
              </a:ln>
              <a:solidFill>
                <a:prstClr val="white"/>
              </a:solidFill>
              <a:effectLst/>
              <a:uLnTx/>
              <a:uFillTx/>
              <a:latin typeface="Arial"/>
              <a:ea typeface="+mn-ea"/>
              <a:cs typeface="+mn-cs"/>
            </a:endParaRPr>
          </a:p>
        </p:txBody>
      </p:sp>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81CAF421-58CB-0D4A-9D09-FBB4BF8CE0C5}"/>
                  </a:ext>
                </a:extLst>
              </p14:cNvPr>
              <p14:cNvContentPartPr/>
              <p14:nvPr/>
            </p14:nvContentPartPr>
            <p14:xfrm>
              <a:off x="8151460" y="5741226"/>
              <a:ext cx="367920" cy="389520"/>
            </p14:xfrm>
          </p:contentPart>
        </mc:Choice>
        <mc:Fallback xmlns="">
          <p:pic>
            <p:nvPicPr>
              <p:cNvPr id="13" name="Ink 12">
                <a:extLst>
                  <a:ext uri="{FF2B5EF4-FFF2-40B4-BE49-F238E27FC236}">
                    <a16:creationId xmlns:a16="http://schemas.microsoft.com/office/drawing/2014/main" id="{81CAF421-58CB-0D4A-9D09-FBB4BF8CE0C5}"/>
                  </a:ext>
                </a:extLst>
              </p:cNvPr>
              <p:cNvPicPr/>
              <p:nvPr/>
            </p:nvPicPr>
            <p:blipFill>
              <a:blip r:embed="rId11"/>
              <a:stretch>
                <a:fillRect/>
              </a:stretch>
            </p:blipFill>
            <p:spPr>
              <a:xfrm>
                <a:off x="8142460" y="5732226"/>
                <a:ext cx="385560" cy="407160"/>
              </a:xfrm>
              <a:prstGeom prst="rect">
                <a:avLst/>
              </a:prstGeom>
            </p:spPr>
          </p:pic>
        </mc:Fallback>
      </mc:AlternateContent>
      <p:sp>
        <p:nvSpPr>
          <p:cNvPr id="20" name="Oval 19">
            <a:extLst>
              <a:ext uri="{FF2B5EF4-FFF2-40B4-BE49-F238E27FC236}">
                <a16:creationId xmlns:a16="http://schemas.microsoft.com/office/drawing/2014/main" id="{0E78257D-3738-44B4-937F-607C2F9ACB59}"/>
              </a:ext>
            </a:extLst>
          </p:cNvPr>
          <p:cNvSpPr/>
          <p:nvPr/>
        </p:nvSpPr>
        <p:spPr>
          <a:xfrm>
            <a:off x="1628800" y="3743883"/>
            <a:ext cx="365760" cy="365760"/>
          </a:xfrm>
          <a:prstGeom prst="ellipse">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dirty="0">
              <a:solidFill>
                <a:srgbClr val="E71224"/>
              </a:solidFill>
            </a:endParaRPr>
          </a:p>
        </p:txBody>
      </p:sp>
    </p:spTree>
    <p:extLst>
      <p:ext uri="{BB962C8B-B14F-4D97-AF65-F5344CB8AC3E}">
        <p14:creationId xmlns:p14="http://schemas.microsoft.com/office/powerpoint/2010/main" val="24551445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4_Office Theme">
  <a:themeElements>
    <a:clrScheme name="ASAP Yellow">
      <a:dk1>
        <a:srgbClr val="000000"/>
      </a:dk1>
      <a:lt1>
        <a:srgbClr val="FFFFFF"/>
      </a:lt1>
      <a:dk2>
        <a:srgbClr val="44546A"/>
      </a:dk2>
      <a:lt2>
        <a:srgbClr val="E7E6E6"/>
      </a:lt2>
      <a:accent1>
        <a:srgbClr val="ECECEC"/>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ASAP Yellow">
      <a:dk1>
        <a:srgbClr val="000000"/>
      </a:dk1>
      <a:lt1>
        <a:srgbClr val="FFFFFF"/>
      </a:lt1>
      <a:dk2>
        <a:srgbClr val="44546A"/>
      </a:dk2>
      <a:lt2>
        <a:srgbClr val="E7E6E6"/>
      </a:lt2>
      <a:accent1>
        <a:srgbClr val="ECECEC"/>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ASAP Yellow">
      <a:dk1>
        <a:srgbClr val="000000"/>
      </a:dk1>
      <a:lt1>
        <a:srgbClr val="FFFFFF"/>
      </a:lt1>
      <a:dk2>
        <a:srgbClr val="44546A"/>
      </a:dk2>
      <a:lt2>
        <a:srgbClr val="E7E6E6"/>
      </a:lt2>
      <a:accent1>
        <a:srgbClr val="ECECEC"/>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ASAP Yellow">
      <a:dk1>
        <a:srgbClr val="000000"/>
      </a:dk1>
      <a:lt1>
        <a:srgbClr val="FFFFFF"/>
      </a:lt1>
      <a:dk2>
        <a:srgbClr val="44546A"/>
      </a:dk2>
      <a:lt2>
        <a:srgbClr val="E7E6E6"/>
      </a:lt2>
      <a:accent1>
        <a:srgbClr val="ECECEC"/>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ASAP Yellow">
      <a:dk1>
        <a:srgbClr val="000000"/>
      </a:dk1>
      <a:lt1>
        <a:srgbClr val="FFFFFF"/>
      </a:lt1>
      <a:dk2>
        <a:srgbClr val="44546A"/>
      </a:dk2>
      <a:lt2>
        <a:srgbClr val="E7E6E6"/>
      </a:lt2>
      <a:accent1>
        <a:srgbClr val="ECECEC"/>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30626</TotalTime>
  <Words>982</Words>
  <Application>Microsoft Office PowerPoint</Application>
  <PresentationFormat>Widescreen</PresentationFormat>
  <Paragraphs>142</Paragraphs>
  <Slides>11</Slides>
  <Notes>10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11</vt:i4>
      </vt:variant>
    </vt:vector>
  </HeadingPairs>
  <TitlesOfParts>
    <vt:vector size="22" baseType="lpstr">
      <vt:lpstr>StarSymbol</vt:lpstr>
      <vt:lpstr>Arial</vt:lpstr>
      <vt:lpstr>Calibri</vt:lpstr>
      <vt:lpstr>Wingdings</vt:lpstr>
      <vt:lpstr>Arial Nova Cond</vt:lpstr>
      <vt:lpstr>Inter</vt:lpstr>
      <vt:lpstr>4_Office Theme</vt:lpstr>
      <vt:lpstr>5_Office Theme</vt:lpstr>
      <vt:lpstr>6_Office Theme</vt:lpstr>
      <vt:lpstr>7_Office Theme</vt:lpstr>
      <vt:lpstr>9_Office Theme</vt:lpstr>
      <vt:lpstr>Το Ευρωπαϊκό Εγχειρίδιο για την Πρόληψη   για τον σχεδιασμό, τη λήψη αποφάσεων και τη χάραξη πολιτικής σε θέματα επιστημονικά τεκμηριωμένης πρόληψης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Επόμενα βήματα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EUPC DPPs Training for Decision-, Opinion- and Policy-makers  Day 1</dc:title>
  <dc:creator>ioulia</dc:creator>
  <cp:lastModifiedBy>Elena Demosthenous</cp:lastModifiedBy>
  <cp:revision>1142</cp:revision>
  <cp:lastPrinted>2023-03-20T12:21:36Z</cp:lastPrinted>
  <dcterms:modified xsi:type="dcterms:W3CDTF">2024-06-27T08:02:22Z</dcterms:modified>
</cp:coreProperties>
</file>