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2.xml" ContentType="application/vnd.openxmlformats-officedocument.themeOverride+xml"/>
  <Override PartName="/ppt/notesSlides/notesSlide42.xml" ContentType="application/vnd.openxmlformats-officedocument.presentationml.notesSlid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3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5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6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5.xml" ContentType="application/vnd.openxmlformats-officedocument.themeOverride+xml"/>
  <Override PartName="/ppt/notesSlides/notesSlide52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6" r:id="rId6"/>
    <p:sldMasterId id="2147483669" r:id="rId7"/>
    <p:sldMasterId id="2147483672" r:id="rId8"/>
  </p:sldMasterIdLst>
  <p:notesMasterIdLst>
    <p:notesMasterId r:id="rId69"/>
  </p:notesMasterIdLst>
  <p:handoutMasterIdLst>
    <p:handoutMasterId r:id="rId70"/>
  </p:handoutMasterIdLst>
  <p:sldIdLst>
    <p:sldId id="360" r:id="rId9"/>
    <p:sldId id="317" r:id="rId10"/>
    <p:sldId id="458" r:id="rId11"/>
    <p:sldId id="495" r:id="rId12"/>
    <p:sldId id="394" r:id="rId13"/>
    <p:sldId id="459" r:id="rId14"/>
    <p:sldId id="460" r:id="rId15"/>
    <p:sldId id="461" r:id="rId16"/>
    <p:sldId id="496" r:id="rId17"/>
    <p:sldId id="462" r:id="rId18"/>
    <p:sldId id="463" r:id="rId19"/>
    <p:sldId id="464" r:id="rId20"/>
    <p:sldId id="465" r:id="rId21"/>
    <p:sldId id="497" r:id="rId22"/>
    <p:sldId id="498" r:id="rId23"/>
    <p:sldId id="467" r:id="rId24"/>
    <p:sldId id="468" r:id="rId25"/>
    <p:sldId id="469" r:id="rId26"/>
    <p:sldId id="470" r:id="rId27"/>
    <p:sldId id="471" r:id="rId28"/>
    <p:sldId id="472" r:id="rId29"/>
    <p:sldId id="499" r:id="rId30"/>
    <p:sldId id="473" r:id="rId31"/>
    <p:sldId id="474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505" r:id="rId42"/>
    <p:sldId id="506" r:id="rId43"/>
    <p:sldId id="509" r:id="rId44"/>
    <p:sldId id="510" r:id="rId45"/>
    <p:sldId id="511" r:id="rId46"/>
    <p:sldId id="512" r:id="rId47"/>
    <p:sldId id="513" r:id="rId48"/>
    <p:sldId id="504" r:id="rId49"/>
    <p:sldId id="485" r:id="rId50"/>
    <p:sldId id="486" r:id="rId51"/>
    <p:sldId id="407" r:id="rId52"/>
    <p:sldId id="501" r:id="rId53"/>
    <p:sldId id="502" r:id="rId54"/>
    <p:sldId id="489" r:id="rId55"/>
    <p:sldId id="490" r:id="rId56"/>
    <p:sldId id="491" r:id="rId57"/>
    <p:sldId id="493" r:id="rId58"/>
    <p:sldId id="503" r:id="rId59"/>
    <p:sldId id="487" r:id="rId60"/>
    <p:sldId id="492" r:id="rId61"/>
    <p:sldId id="514" r:id="rId62"/>
    <p:sldId id="515" r:id="rId63"/>
    <p:sldId id="516" r:id="rId64"/>
    <p:sldId id="517" r:id="rId65"/>
    <p:sldId id="520" r:id="rId66"/>
    <p:sldId id="519" r:id="rId67"/>
    <p:sldId id="518" r:id="rId68"/>
  </p:sldIdLst>
  <p:sldSz cx="12192000" cy="6858000"/>
  <p:notesSz cx="6819900" cy="99187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A4025E-B4CD-412C-A268-8B8CAB2D61B4}">
          <p14:sldIdLst>
            <p14:sldId id="360"/>
            <p14:sldId id="317"/>
            <p14:sldId id="458"/>
            <p14:sldId id="495"/>
            <p14:sldId id="394"/>
            <p14:sldId id="459"/>
            <p14:sldId id="460"/>
            <p14:sldId id="461"/>
            <p14:sldId id="496"/>
            <p14:sldId id="462"/>
            <p14:sldId id="463"/>
            <p14:sldId id="464"/>
            <p14:sldId id="465"/>
            <p14:sldId id="497"/>
            <p14:sldId id="498"/>
            <p14:sldId id="467"/>
            <p14:sldId id="468"/>
            <p14:sldId id="469"/>
            <p14:sldId id="470"/>
            <p14:sldId id="471"/>
            <p14:sldId id="472"/>
            <p14:sldId id="499"/>
            <p14:sldId id="473"/>
            <p14:sldId id="474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505"/>
            <p14:sldId id="506"/>
            <p14:sldId id="509"/>
            <p14:sldId id="510"/>
            <p14:sldId id="511"/>
            <p14:sldId id="512"/>
            <p14:sldId id="513"/>
            <p14:sldId id="504"/>
            <p14:sldId id="485"/>
            <p14:sldId id="486"/>
            <p14:sldId id="407"/>
            <p14:sldId id="501"/>
            <p14:sldId id="502"/>
            <p14:sldId id="489"/>
            <p14:sldId id="490"/>
            <p14:sldId id="491"/>
            <p14:sldId id="493"/>
            <p14:sldId id="503"/>
            <p14:sldId id="487"/>
            <p14:sldId id="492"/>
            <p14:sldId id="514"/>
            <p14:sldId id="515"/>
            <p14:sldId id="516"/>
            <p14:sldId id="517"/>
            <p14:sldId id="520"/>
            <p14:sldId id="519"/>
            <p14:sldId id="5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a Yiasemi" initials="IY" lastIdx="1" clrIdx="0">
    <p:extLst>
      <p:ext uri="{19B8F6BF-5375-455C-9EA6-DF929625EA0E}">
        <p15:presenceInfo xmlns:p15="http://schemas.microsoft.com/office/powerpoint/2012/main" userId="S::ioanna.yiasemi@naac.org.cy::c6b6c8ee-7b47-4951-a4b0-c9f162b1eb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E7EF"/>
    <a:srgbClr val="92D050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956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Επικράτηση της χρήσης κάνναβης  (%) ανά έτος </a:t>
            </a:r>
            <a:endParaRPr lang="en-US" sz="16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Χρήση έστω και μια φορά σε όλη τη ζωή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Sheet1!$B$37:$B$41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Sheet1!$C$37:$C$41</c:f>
              <c:numCache>
                <c:formatCode>General</c:formatCode>
                <c:ptCount val="5"/>
                <c:pt idx="0">
                  <c:v>6.6</c:v>
                </c:pt>
                <c:pt idx="1">
                  <c:v>11.5</c:v>
                </c:pt>
                <c:pt idx="2">
                  <c:v>9.9</c:v>
                </c:pt>
                <c:pt idx="3">
                  <c:v>12.1</c:v>
                </c:pt>
                <c:pt idx="4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D0-43BC-97E9-D7969FFE5DDB}"/>
            </c:ext>
          </c:extLst>
        </c:ser>
        <c:ser>
          <c:idx val="1"/>
          <c:order val="1"/>
          <c:tx>
            <c:strRef>
              <c:f>Sheet1!$D$36</c:f>
              <c:strCache>
                <c:ptCount val="1"/>
                <c:pt idx="0">
                  <c:v>Πρόσφατη χρήση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166997564412511E-2"/>
                  <c:y val="-1.61238907141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0-43BC-97E9-D7969FFE5DDB}"/>
                </c:ext>
              </c:extLst>
            </c:dLbl>
            <c:dLbl>
              <c:idx val="4"/>
              <c:layout>
                <c:manualLayout>
                  <c:x val="2.7901658090337335E-3"/>
                  <c:y val="-8.9457849541251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D0-43BC-97E9-D7969FFE5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Sheet1!$B$37:$B$41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Sheet1!$D$37:$D$41</c:f>
              <c:numCache>
                <c:formatCode>General</c:formatCode>
                <c:ptCount val="5"/>
                <c:pt idx="0">
                  <c:v>2.1</c:v>
                </c:pt>
                <c:pt idx="1">
                  <c:v>4.3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D0-43BC-97E9-D7969FFE5DDB}"/>
            </c:ext>
          </c:extLst>
        </c:ser>
        <c:ser>
          <c:idx val="2"/>
          <c:order val="2"/>
          <c:tx>
            <c:strRef>
              <c:f>Sheet1!$E$36</c:f>
              <c:strCache>
                <c:ptCount val="1"/>
                <c:pt idx="0">
                  <c:v>Τρέχουσα χρήση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4540187193582E-2"/>
                  <c:y val="1.6177585206093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D0-43BC-97E9-D7969FFE5DDB}"/>
                </c:ext>
              </c:extLst>
            </c:dLbl>
            <c:dLbl>
              <c:idx val="1"/>
              <c:layout>
                <c:manualLayout>
                  <c:x val="-3.4722743705064396E-2"/>
                  <c:y val="-3.048010223431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D0-43BC-97E9-D7969FFE5DDB}"/>
                </c:ext>
              </c:extLst>
            </c:dLbl>
            <c:dLbl>
              <c:idx val="2"/>
              <c:layout>
                <c:manualLayout>
                  <c:x val="-3.2435722550118715E-2"/>
                  <c:y val="-2.3301996474250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D0-43BC-97E9-D7969FFE5DDB}"/>
                </c:ext>
              </c:extLst>
            </c:dLbl>
            <c:dLbl>
              <c:idx val="3"/>
              <c:layout>
                <c:manualLayout>
                  <c:x val="-4.9914686907704293E-3"/>
                  <c:y val="-5.35673207409387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0-43BC-97E9-D7969FFE5DDB}"/>
                </c:ext>
              </c:extLst>
            </c:dLbl>
            <c:dLbl>
              <c:idx val="4"/>
              <c:layout>
                <c:manualLayout>
                  <c:x val="-4.4605916541735885E-4"/>
                  <c:y val="-1.76767919406269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D0-43BC-97E9-D7969FFE5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Sheet1!$B$37:$B$41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Sheet1!$E$37:$E$41</c:f>
              <c:numCache>
                <c:formatCode>General</c:formatCode>
                <c:ptCount val="5"/>
                <c:pt idx="0">
                  <c:v>1.4</c:v>
                </c:pt>
                <c:pt idx="1">
                  <c:v>2.5</c:v>
                </c:pt>
                <c:pt idx="2">
                  <c:v>1.1000000000000001</c:v>
                </c:pt>
                <c:pt idx="3">
                  <c:v>1.2</c:v>
                </c:pt>
                <c:pt idx="4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9D0-43BC-97E9-D7969FFE5D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335576"/>
        <c:axId val="298334400"/>
      </c:lineChart>
      <c:catAx>
        <c:axId val="29833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98334400"/>
        <c:crosses val="autoZero"/>
        <c:auto val="1"/>
        <c:lblAlgn val="ctr"/>
        <c:lblOffset val="100"/>
        <c:noMultiLvlLbl val="0"/>
      </c:catAx>
      <c:valAx>
        <c:axId val="298334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9833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Κατασχεθείσες ποσότητες φυτικής κάνναβης (kg)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Sheet1!$B$172</c:f>
              <c:strCache>
                <c:ptCount val="1"/>
                <c:pt idx="0">
                  <c:v>Cannabis (herbal) seized quantity (kg)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Sheet1!$C$171:$T$171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Sheet1!$C$172:$T$172</c:f>
              <c:numCache>
                <c:formatCode>General</c:formatCode>
                <c:ptCount val="18"/>
                <c:pt idx="0">
                  <c:v>23</c:v>
                </c:pt>
                <c:pt idx="1">
                  <c:v>181</c:v>
                </c:pt>
                <c:pt idx="2">
                  <c:v>35</c:v>
                </c:pt>
                <c:pt idx="3" formatCode="0.0">
                  <c:v>148.01</c:v>
                </c:pt>
                <c:pt idx="4" formatCode="0.0">
                  <c:v>356.69</c:v>
                </c:pt>
                <c:pt idx="5" formatCode="0.0">
                  <c:v>156.4</c:v>
                </c:pt>
                <c:pt idx="6" formatCode="0.0">
                  <c:v>97.4</c:v>
                </c:pt>
                <c:pt idx="7" formatCode="0.0">
                  <c:v>76.423000000000002</c:v>
                </c:pt>
                <c:pt idx="8" formatCode="0.0">
                  <c:v>100.078</c:v>
                </c:pt>
                <c:pt idx="9" formatCode="0.0">
                  <c:v>99.462999999999994</c:v>
                </c:pt>
                <c:pt idx="10" formatCode="0.0">
                  <c:v>202.83</c:v>
                </c:pt>
                <c:pt idx="11" formatCode="0.0">
                  <c:v>225.91900000000001</c:v>
                </c:pt>
                <c:pt idx="12" formatCode="0.0">
                  <c:v>170.51</c:v>
                </c:pt>
                <c:pt idx="13" formatCode="0.0">
                  <c:v>151</c:v>
                </c:pt>
                <c:pt idx="14" formatCode="0.0">
                  <c:v>318.63799999999998</c:v>
                </c:pt>
                <c:pt idx="15" formatCode="0.0">
                  <c:v>227.43700000000001</c:v>
                </c:pt>
                <c:pt idx="16" formatCode="0.0">
                  <c:v>212.215</c:v>
                </c:pt>
                <c:pt idx="17" formatCode="0.0">
                  <c:v>240.64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747-9B38-73B77F0AAC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2424111"/>
        <c:axId val="2043378463"/>
      </c:lineChart>
      <c:catAx>
        <c:axId val="203242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43378463"/>
        <c:crosses val="autoZero"/>
        <c:auto val="1"/>
        <c:lblAlgn val="ctr"/>
        <c:lblOffset val="100"/>
        <c:noMultiLvlLbl val="0"/>
      </c:catAx>
      <c:valAx>
        <c:axId val="204337846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3242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/>
      </a:pPr>
      <a:endParaRPr lang="en-C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0" i="0" baseline="0" dirty="0">
                <a:effectLst/>
              </a:rPr>
              <a:t>Κατασχεθείσες ποσότητες φυτών κάνναβης </a:t>
            </a:r>
            <a:r>
              <a:rPr lang="en-US" sz="1600" b="0" i="0" baseline="0" dirty="0">
                <a:effectLst/>
              </a:rPr>
              <a:t>(</a:t>
            </a:r>
            <a:r>
              <a:rPr lang="el-GR" sz="1600" b="0" i="0" baseline="0" dirty="0" err="1">
                <a:effectLst/>
              </a:rPr>
              <a:t>αρ</a:t>
            </a:r>
            <a:r>
              <a:rPr lang="el-GR" sz="1600" b="0" i="0" baseline="0" dirty="0">
                <a:effectLst/>
              </a:rPr>
              <a:t>. φυτών</a:t>
            </a:r>
            <a:r>
              <a:rPr lang="en-US" sz="1600" b="0" i="0" baseline="0" dirty="0">
                <a:effectLst/>
              </a:rPr>
              <a:t>)</a:t>
            </a:r>
            <a:endParaRPr lang="en-CY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Sheet1!$B$224</c:f>
              <c:strCache>
                <c:ptCount val="1"/>
                <c:pt idx="0">
                  <c:v>Cannabis seized quantity (no of plants)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Sheet1!$C$223:$T$223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Sheet1!$C$224:$T$224</c:f>
              <c:numCache>
                <c:formatCode>General</c:formatCode>
                <c:ptCount val="18"/>
                <c:pt idx="0">
                  <c:v>97</c:v>
                </c:pt>
                <c:pt idx="1">
                  <c:v>344</c:v>
                </c:pt>
                <c:pt idx="2">
                  <c:v>332</c:v>
                </c:pt>
                <c:pt idx="3">
                  <c:v>413</c:v>
                </c:pt>
                <c:pt idx="4">
                  <c:v>789</c:v>
                </c:pt>
                <c:pt idx="5">
                  <c:v>759</c:v>
                </c:pt>
                <c:pt idx="6">
                  <c:v>293</c:v>
                </c:pt>
                <c:pt idx="7">
                  <c:v>86</c:v>
                </c:pt>
                <c:pt idx="8">
                  <c:v>385</c:v>
                </c:pt>
                <c:pt idx="9">
                  <c:v>403</c:v>
                </c:pt>
                <c:pt idx="10">
                  <c:v>487</c:v>
                </c:pt>
                <c:pt idx="11">
                  <c:v>2814</c:v>
                </c:pt>
                <c:pt idx="12">
                  <c:v>311</c:v>
                </c:pt>
                <c:pt idx="13">
                  <c:v>161</c:v>
                </c:pt>
                <c:pt idx="14">
                  <c:v>301</c:v>
                </c:pt>
                <c:pt idx="15">
                  <c:v>158</c:v>
                </c:pt>
                <c:pt idx="16">
                  <c:v>70</c:v>
                </c:pt>
                <c:pt idx="17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E-4D7C-AC89-65D17F9324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54512895"/>
        <c:axId val="2099691135"/>
      </c:lineChart>
      <c:catAx>
        <c:axId val="205451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99691135"/>
        <c:crosses val="autoZero"/>
        <c:auto val="1"/>
        <c:lblAlgn val="ctr"/>
        <c:lblOffset val="100"/>
        <c:noMultiLvlLbl val="0"/>
      </c:catAx>
      <c:valAx>
        <c:axId val="20996911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5451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Επικράτηση της χρήσης κοκαΐνης (%)</a:t>
            </a:r>
            <a:endParaRPr lang="en-GB" sz="16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Sheet1!$C$661</c:f>
              <c:strCache>
                <c:ptCount val="1"/>
                <c:pt idx="0">
                  <c:v> έστω και μια φορά σε όλη τη ζωή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Sheet1!$B$662:$B$666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Sheet1!$C$662:$C$666</c:f>
              <c:numCache>
                <c:formatCode>General</c:formatCode>
                <c:ptCount val="5"/>
                <c:pt idx="0">
                  <c:v>1.2</c:v>
                </c:pt>
                <c:pt idx="1">
                  <c:v>3</c:v>
                </c:pt>
                <c:pt idx="2">
                  <c:v>1.3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8-4497-9663-CBAE998D50C8}"/>
            </c:ext>
          </c:extLst>
        </c:ser>
        <c:ser>
          <c:idx val="1"/>
          <c:order val="1"/>
          <c:tx>
            <c:strRef>
              <c:f>Sheet1!$D$661</c:f>
              <c:strCache>
                <c:ptCount val="1"/>
                <c:pt idx="0">
                  <c:v> κατά τον τελευταίο χρόνο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Sheet1!$B$662:$B$666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Sheet1!$D$662:$D$666</c:f>
              <c:numCache>
                <c:formatCode>General</c:formatCode>
                <c:ptCount val="5"/>
                <c:pt idx="0">
                  <c:v>0.6</c:v>
                </c:pt>
                <c:pt idx="1">
                  <c:v>1.2</c:v>
                </c:pt>
                <c:pt idx="2">
                  <c:v>0.3</c:v>
                </c:pt>
                <c:pt idx="3">
                  <c:v>0.2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8-4497-9663-CBAE998D50C8}"/>
            </c:ext>
          </c:extLst>
        </c:ser>
        <c:ser>
          <c:idx val="2"/>
          <c:order val="2"/>
          <c:tx>
            <c:strRef>
              <c:f>Sheet1!$E$661</c:f>
              <c:strCache>
                <c:ptCount val="1"/>
                <c:pt idx="0">
                  <c:v> κατά τον τελευταίο μήνα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4766760983696847E-2"/>
                  <c:y val="-2.4668139504144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48-4497-9663-CBAE998D5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Sheet1!$B$662:$B$666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Sheet1!$E$662:$E$666</c:f>
              <c:numCache>
                <c:formatCode>General</c:formatCode>
                <c:ptCount val="5"/>
                <c:pt idx="0">
                  <c:v>0.4</c:v>
                </c:pt>
                <c:pt idx="1">
                  <c:v>0.7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48-4497-9663-CBAE998D50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3397392"/>
        <c:axId val="233401552"/>
      </c:lineChart>
      <c:catAx>
        <c:axId val="23339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33401552"/>
        <c:crosses val="autoZero"/>
        <c:auto val="1"/>
        <c:lblAlgn val="ctr"/>
        <c:lblOffset val="100"/>
        <c:noMultiLvlLbl val="0"/>
      </c:catAx>
      <c:valAx>
        <c:axId val="233401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3339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Επικράτηση της χρήσης κοκαΐνης ανάμεσα στους φοιτητές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Επικράτηση της χρήσης κάνναβης ανάμεσα στους φοιτητές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71493469619493E-2"/>
                  <c:y val="-3.814973199062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0-49EF-BA3D-AB08F5A16B27}"/>
                </c:ext>
              </c:extLst>
            </c:dLbl>
            <c:dLbl>
              <c:idx val="1"/>
              <c:layout>
                <c:manualLayout>
                  <c:x val="1.1357183418512209E-2"/>
                  <c:y val="-3.814973199062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0-49EF-BA3D-AB08F5A16B27}"/>
                </c:ext>
              </c:extLst>
            </c:dLbl>
            <c:dLbl>
              <c:idx val="2"/>
              <c:layout>
                <c:manualLayout>
                  <c:x val="1.8171493469619535E-2"/>
                  <c:y val="-3.814973199062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0-49EF-BA3D-AB08F5A16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Sheet1!$C$33:$E$33</c:f>
              <c:strCache>
                <c:ptCount val="3"/>
                <c:pt idx="0">
                  <c:v> έστω και μια φορά σε όλη τη ζωή</c:v>
                </c:pt>
                <c:pt idx="1">
                  <c:v> κατά τον τελευταίο χρόνο</c:v>
                </c:pt>
                <c:pt idx="2">
                  <c:v> κατά τον τελευταίο μήνα</c:v>
                </c:pt>
              </c:strCache>
            </c:strRef>
          </c:cat>
          <c:val>
            <c:numRef>
              <c:f>Sheet1!$C$34:$E$34</c:f>
              <c:numCache>
                <c:formatCode>General</c:formatCode>
                <c:ptCount val="3"/>
                <c:pt idx="0">
                  <c:v>4.3</c:v>
                </c:pt>
                <c:pt idx="1">
                  <c:v>2.2000000000000002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0-49EF-BA3D-AB08F5A16B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8941952"/>
        <c:axId val="2048945696"/>
        <c:axId val="0"/>
      </c:bar3DChart>
      <c:catAx>
        <c:axId val="20489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48945696"/>
        <c:crosses val="autoZero"/>
        <c:auto val="1"/>
        <c:lblAlgn val="ctr"/>
        <c:lblOffset val="100"/>
        <c:noMultiLvlLbl val="0"/>
      </c:catAx>
      <c:valAx>
        <c:axId val="20489456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489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Αριθμός ατόμων που ξεκινά θεραπεία ανα κύρια ουσία κατάχρησης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tdi_2018!$D$122</c:f>
              <c:strCache>
                <c:ptCount val="1"/>
                <c:pt idx="0">
                  <c:v>Κοκαϊνη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tdi_2018!$E$120:$U$120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tdi_2018!$E$122:$U$122</c:f>
              <c:numCache>
                <c:formatCode>General</c:formatCode>
                <c:ptCount val="17"/>
                <c:pt idx="0">
                  <c:v>40</c:v>
                </c:pt>
                <c:pt idx="1">
                  <c:v>45</c:v>
                </c:pt>
                <c:pt idx="2">
                  <c:v>84</c:v>
                </c:pt>
                <c:pt idx="3">
                  <c:v>96</c:v>
                </c:pt>
                <c:pt idx="4">
                  <c:v>84</c:v>
                </c:pt>
                <c:pt idx="5">
                  <c:v>98</c:v>
                </c:pt>
                <c:pt idx="6">
                  <c:v>80</c:v>
                </c:pt>
                <c:pt idx="7">
                  <c:v>100</c:v>
                </c:pt>
                <c:pt idx="8">
                  <c:v>121</c:v>
                </c:pt>
                <c:pt idx="9">
                  <c:v>124</c:v>
                </c:pt>
                <c:pt idx="10">
                  <c:v>110</c:v>
                </c:pt>
                <c:pt idx="11">
                  <c:v>80</c:v>
                </c:pt>
                <c:pt idx="12">
                  <c:v>111</c:v>
                </c:pt>
                <c:pt idx="13">
                  <c:v>124</c:v>
                </c:pt>
                <c:pt idx="14">
                  <c:v>199</c:v>
                </c:pt>
                <c:pt idx="15">
                  <c:v>208</c:v>
                </c:pt>
                <c:pt idx="16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A7-4C27-9225-C9209F5E47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4057248"/>
        <c:axId val="574058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tdi_2018!$D$121</c15:sqref>
                        </c15:formulaRef>
                      </c:ext>
                    </c:extLst>
                    <c:strCache>
                      <c:ptCount val="1"/>
                      <c:pt idx="0">
                        <c:v>Οπιοειδή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tdi_2018!$E$121:$U$121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299</c:v>
                      </c:pt>
                      <c:pt idx="1">
                        <c:v>266</c:v>
                      </c:pt>
                      <c:pt idx="2">
                        <c:v>300</c:v>
                      </c:pt>
                      <c:pt idx="3">
                        <c:v>399</c:v>
                      </c:pt>
                      <c:pt idx="4">
                        <c:v>327</c:v>
                      </c:pt>
                      <c:pt idx="5">
                        <c:v>382</c:v>
                      </c:pt>
                      <c:pt idx="6">
                        <c:v>363</c:v>
                      </c:pt>
                      <c:pt idx="7">
                        <c:v>365</c:v>
                      </c:pt>
                      <c:pt idx="8">
                        <c:v>278</c:v>
                      </c:pt>
                      <c:pt idx="9">
                        <c:v>270</c:v>
                      </c:pt>
                      <c:pt idx="10">
                        <c:v>271</c:v>
                      </c:pt>
                      <c:pt idx="11">
                        <c:v>205</c:v>
                      </c:pt>
                      <c:pt idx="12">
                        <c:v>212</c:v>
                      </c:pt>
                      <c:pt idx="13">
                        <c:v>212</c:v>
                      </c:pt>
                      <c:pt idx="14">
                        <c:v>272</c:v>
                      </c:pt>
                      <c:pt idx="15">
                        <c:v>182</c:v>
                      </c:pt>
                      <c:pt idx="16">
                        <c:v>154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6A7-4C27-9225-C9209F5E47A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tdi_2018!$D$123</c15:sqref>
                        </c15:formulaRef>
                      </c:ext>
                    </c:extLst>
                    <c:strCache>
                      <c:ptCount val="1"/>
                      <c:pt idx="0">
                        <c:v>Διεγερτικά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tdi_2018!$E$123:$U$123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13</c:v>
                      </c:pt>
                      <c:pt idx="1">
                        <c:v>5</c:v>
                      </c:pt>
                      <c:pt idx="2">
                        <c:v>15</c:v>
                      </c:pt>
                      <c:pt idx="3">
                        <c:v>11</c:v>
                      </c:pt>
                      <c:pt idx="4">
                        <c:v>2</c:v>
                      </c:pt>
                      <c:pt idx="5">
                        <c:v>7</c:v>
                      </c:pt>
                      <c:pt idx="6">
                        <c:v>10</c:v>
                      </c:pt>
                      <c:pt idx="7">
                        <c:v>19</c:v>
                      </c:pt>
                      <c:pt idx="8">
                        <c:v>41</c:v>
                      </c:pt>
                      <c:pt idx="9">
                        <c:v>27</c:v>
                      </c:pt>
                      <c:pt idx="10">
                        <c:v>48</c:v>
                      </c:pt>
                      <c:pt idx="11">
                        <c:v>39</c:v>
                      </c:pt>
                      <c:pt idx="12">
                        <c:v>46</c:v>
                      </c:pt>
                      <c:pt idx="13">
                        <c:v>58</c:v>
                      </c:pt>
                      <c:pt idx="14">
                        <c:v>76</c:v>
                      </c:pt>
                      <c:pt idx="15">
                        <c:v>85</c:v>
                      </c:pt>
                      <c:pt idx="16">
                        <c:v>108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6A7-4C27-9225-C9209F5E47A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tdi_2018!$D$124</c15:sqref>
                        </c15:formulaRef>
                      </c:ext>
                    </c:extLst>
                    <c:strCache>
                      <c:ptCount val="1"/>
                      <c:pt idx="0">
                        <c:v>Κάνναβη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tdi_2018!$E$124:$U$124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93</c:v>
                      </c:pt>
                      <c:pt idx="1">
                        <c:v>102</c:v>
                      </c:pt>
                      <c:pt idx="2">
                        <c:v>127</c:v>
                      </c:pt>
                      <c:pt idx="3">
                        <c:v>214</c:v>
                      </c:pt>
                      <c:pt idx="4">
                        <c:v>172</c:v>
                      </c:pt>
                      <c:pt idx="5">
                        <c:v>224</c:v>
                      </c:pt>
                      <c:pt idx="6">
                        <c:v>295</c:v>
                      </c:pt>
                      <c:pt idx="7">
                        <c:v>485</c:v>
                      </c:pt>
                      <c:pt idx="8">
                        <c:v>532</c:v>
                      </c:pt>
                      <c:pt idx="9">
                        <c:v>579</c:v>
                      </c:pt>
                      <c:pt idx="10">
                        <c:v>634</c:v>
                      </c:pt>
                      <c:pt idx="11">
                        <c:v>469</c:v>
                      </c:pt>
                      <c:pt idx="12">
                        <c:v>501</c:v>
                      </c:pt>
                      <c:pt idx="13">
                        <c:v>444</c:v>
                      </c:pt>
                      <c:pt idx="14">
                        <c:v>566</c:v>
                      </c:pt>
                      <c:pt idx="15">
                        <c:v>490</c:v>
                      </c:pt>
                      <c:pt idx="16">
                        <c:v>403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6A7-4C27-9225-C9209F5E47A0}"/>
                  </c:ext>
                </c:extLst>
              </c15:ser>
            </c15:filteredLineSeries>
          </c:ext>
        </c:extLst>
      </c:lineChart>
      <c:catAx>
        <c:axId val="5740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8560"/>
        <c:crosses val="autoZero"/>
        <c:auto val="1"/>
        <c:lblAlgn val="ctr"/>
        <c:lblOffset val="100"/>
        <c:noMultiLvlLbl val="0"/>
      </c:catAx>
      <c:valAx>
        <c:axId val="574058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0000">
          <a:lumMod val="15000"/>
          <a:lumOff val="85000"/>
          <a:alpha val="0"/>
        </a:srgbClr>
      </a:solidFill>
      <a:round/>
    </a:ln>
    <a:effectLst/>
  </c:spPr>
  <c:txPr>
    <a:bodyPr/>
    <a:lstStyle/>
    <a:p>
      <a:pPr>
        <a:defRPr sz="1100" baseline="0">
          <a:solidFill>
            <a:schemeClr val="bg1"/>
          </a:solidFill>
        </a:defRPr>
      </a:pPr>
      <a:endParaRPr lang="en-CY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Καθαρότητα κοκαΐνης (% 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'[Chart in Microsoft PowerPoint]Sheet1'!$B$27</c:f>
              <c:strCache>
                <c:ptCount val="1"/>
                <c:pt idx="0">
                  <c:v>min. av.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015405682985278E-3"/>
                  <c:y val="5.20718588932853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B-4865-9E9F-50234A21919F}"/>
                </c:ext>
              </c:extLst>
            </c:dLbl>
            <c:dLbl>
              <c:idx val="1"/>
              <c:layout>
                <c:manualLayout>
                  <c:x val="-5.7392217277188176E-3"/>
                  <c:y val="8.66141732283464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EB-4865-9E9F-50234A21919F}"/>
                </c:ext>
              </c:extLst>
            </c:dLbl>
            <c:dLbl>
              <c:idx val="2"/>
              <c:layout>
                <c:manualLayout>
                  <c:x val="-5.7392217277189026E-3"/>
                  <c:y val="-5.15550841118959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EB-4865-9E9F-50234A219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'[Chart in Microsoft PowerPoint]Sheet1'!$C$26:$E$26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xVal>
          <c:yVal>
            <c:numRef>
              <c:f>'[Chart in Microsoft PowerPoint]Sheet1'!$C$27:$E$27</c:f>
              <c:numCache>
                <c:formatCode>General</c:formatCode>
                <c:ptCount val="3"/>
                <c:pt idx="0">
                  <c:v>63.6</c:v>
                </c:pt>
                <c:pt idx="1">
                  <c:v>75.7</c:v>
                </c:pt>
                <c:pt idx="2">
                  <c:v>74.7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EB-4865-9E9F-50234A21919F}"/>
            </c:ext>
          </c:extLst>
        </c:ser>
        <c:ser>
          <c:idx val="1"/>
          <c:order val="1"/>
          <c:tx>
            <c:strRef>
              <c:f>'[Chart in Microsoft PowerPoint]Sheet1'!$B$28</c:f>
              <c:strCache>
                <c:ptCount val="1"/>
                <c:pt idx="0">
                  <c:v>max. av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015405682985278E-3"/>
                  <c:y val="1.75295445582255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EB-4865-9E9F-50234A21919F}"/>
                </c:ext>
              </c:extLst>
            </c:dLbl>
            <c:dLbl>
              <c:idx val="1"/>
              <c:layout>
                <c:manualLayout>
                  <c:x val="1.217300011411617E-3"/>
                  <c:y val="-5.15550841118953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EB-4865-9E9F-50234A21919F}"/>
                </c:ext>
              </c:extLst>
            </c:dLbl>
            <c:dLbl>
              <c:idx val="2"/>
              <c:layout>
                <c:manualLayout>
                  <c:x val="-3.4203811480086727E-3"/>
                  <c:y val="1.75295445582252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EB-4865-9E9F-50234A219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'[Chart in Microsoft PowerPoint]Sheet1'!$C$26:$E$26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xVal>
          <c:yVal>
            <c:numRef>
              <c:f>'[Chart in Microsoft PowerPoint]Sheet1'!$C$28:$E$28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84.5</c:v>
                </c:pt>
                <c:pt idx="2">
                  <c:v>99.1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7EB-4865-9E9F-50234A21919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048942368"/>
        <c:axId val="2048946112"/>
      </c:scatterChart>
      <c:valAx>
        <c:axId val="2048942368"/>
        <c:scaling>
          <c:orientation val="minMax"/>
          <c:max val="2021"/>
          <c:min val="201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48946112"/>
        <c:crosses val="autoZero"/>
        <c:crossBetween val="midCat"/>
        <c:majorUnit val="1"/>
      </c:valAx>
      <c:valAx>
        <c:axId val="2048946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4894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0" i="0" u="none" strike="noStrike" baseline="0">
                <a:effectLst/>
              </a:rPr>
              <a:t>Αριθμός αδικημάτων </a:t>
            </a:r>
            <a:r>
              <a:rPr lang="el-GR" sz="1600"/>
              <a:t>- κοκαΐνη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Sheet1!$B$62</c:f>
              <c:strCache>
                <c:ptCount val="1"/>
                <c:pt idx="0">
                  <c:v>No of cocaine offences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Sheet1!$C$61:$T$61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Sheet1!$C$62:$T$62</c:f>
              <c:numCache>
                <c:formatCode>General</c:formatCode>
                <c:ptCount val="18"/>
                <c:pt idx="0">
                  <c:v>32</c:v>
                </c:pt>
                <c:pt idx="1">
                  <c:v>34</c:v>
                </c:pt>
                <c:pt idx="2">
                  <c:v>61</c:v>
                </c:pt>
                <c:pt idx="3">
                  <c:v>74</c:v>
                </c:pt>
                <c:pt idx="4">
                  <c:v>84</c:v>
                </c:pt>
                <c:pt idx="5">
                  <c:v>73</c:v>
                </c:pt>
                <c:pt idx="6">
                  <c:v>69</c:v>
                </c:pt>
                <c:pt idx="7">
                  <c:v>68</c:v>
                </c:pt>
                <c:pt idx="8">
                  <c:v>61</c:v>
                </c:pt>
                <c:pt idx="9">
                  <c:v>64</c:v>
                </c:pt>
                <c:pt idx="10">
                  <c:v>78</c:v>
                </c:pt>
                <c:pt idx="11">
                  <c:v>60</c:v>
                </c:pt>
                <c:pt idx="12">
                  <c:v>66</c:v>
                </c:pt>
                <c:pt idx="13">
                  <c:v>73</c:v>
                </c:pt>
                <c:pt idx="14">
                  <c:v>80</c:v>
                </c:pt>
                <c:pt idx="15">
                  <c:v>93</c:v>
                </c:pt>
                <c:pt idx="16">
                  <c:v>77</c:v>
                </c:pt>
                <c:pt idx="1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7-4A43-99E5-F341AE81244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8939711"/>
        <c:axId val="2036943839"/>
      </c:lineChart>
      <c:catAx>
        <c:axId val="203893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36943839"/>
        <c:crosses val="autoZero"/>
        <c:auto val="1"/>
        <c:lblAlgn val="ctr"/>
        <c:lblOffset val="100"/>
        <c:noMultiLvlLbl val="0"/>
      </c:catAx>
      <c:valAx>
        <c:axId val="20369438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3893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0" i="0" baseline="0" dirty="0">
                <a:effectLst/>
              </a:rPr>
              <a:t>Κατασχεθείσες ποσότητες κοκαΐνης</a:t>
            </a:r>
            <a:r>
              <a:rPr lang="en-US" sz="1600" b="0" i="0" baseline="0" dirty="0">
                <a:effectLst/>
              </a:rPr>
              <a:t> (kg)</a:t>
            </a:r>
            <a:endParaRPr lang="en-CY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Cocaine seized quantity (kg)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Sheet1!$C$142:$T$142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Sheet1!$C$143:$T$143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 formatCode="0.0">
                  <c:v>1.54</c:v>
                </c:pt>
                <c:pt idx="4" formatCode="0.0">
                  <c:v>18.350000000000001</c:v>
                </c:pt>
                <c:pt idx="5" formatCode="0.0">
                  <c:v>2.29</c:v>
                </c:pt>
                <c:pt idx="6" formatCode="0.0">
                  <c:v>1.6</c:v>
                </c:pt>
                <c:pt idx="7" formatCode="0.0">
                  <c:v>3.383</c:v>
                </c:pt>
                <c:pt idx="8" formatCode="0.0">
                  <c:v>7.01</c:v>
                </c:pt>
                <c:pt idx="9" formatCode="0.0">
                  <c:v>3.31</c:v>
                </c:pt>
                <c:pt idx="10" formatCode="0.0">
                  <c:v>31.748000000000001</c:v>
                </c:pt>
                <c:pt idx="11" formatCode="0.0">
                  <c:v>106.929</c:v>
                </c:pt>
                <c:pt idx="12" formatCode="0.0">
                  <c:v>182.33799999999999</c:v>
                </c:pt>
                <c:pt idx="13" formatCode="0.0">
                  <c:v>7.9119099999999998</c:v>
                </c:pt>
                <c:pt idx="14" formatCode="0.0">
                  <c:v>7.9729999999999999</c:v>
                </c:pt>
                <c:pt idx="15" formatCode="0.0">
                  <c:v>48.744999999999997</c:v>
                </c:pt>
                <c:pt idx="16" formatCode="0.0">
                  <c:v>4.9420000000000002</c:v>
                </c:pt>
                <c:pt idx="17" formatCode="0.0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7-4BD9-B31E-D061C176D4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01884943"/>
        <c:axId val="2105433599"/>
      </c:lineChart>
      <c:catAx>
        <c:axId val="200188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105433599"/>
        <c:crosses val="autoZero"/>
        <c:auto val="1"/>
        <c:lblAlgn val="ctr"/>
        <c:lblOffset val="100"/>
        <c:noMultiLvlLbl val="0"/>
      </c:catAx>
      <c:valAx>
        <c:axId val="210543359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0188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Αριθμός ατόμων που ξεκινά θεραπεία </a:t>
            </a:r>
            <a:r>
              <a:rPr lang="el-GR" sz="16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</a:t>
            </a: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κύρια ουσία κατάχρησης</a:t>
            </a:r>
            <a:endParaRPr lang="en-US" sz="16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tdi_2018!$D$123</c:f>
              <c:strCache>
                <c:ptCount val="1"/>
                <c:pt idx="0">
                  <c:v>Διεγερτικά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tdi_2018!$E$120:$U$120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tdi_2018!$E$123:$U$123</c:f>
              <c:numCache>
                <c:formatCode>General</c:formatCode>
                <c:ptCount val="17"/>
                <c:pt idx="0">
                  <c:v>13</c:v>
                </c:pt>
                <c:pt idx="1">
                  <c:v>5</c:v>
                </c:pt>
                <c:pt idx="2">
                  <c:v>15</c:v>
                </c:pt>
                <c:pt idx="3">
                  <c:v>11</c:v>
                </c:pt>
                <c:pt idx="4">
                  <c:v>2</c:v>
                </c:pt>
                <c:pt idx="5">
                  <c:v>7</c:v>
                </c:pt>
                <c:pt idx="6">
                  <c:v>10</c:v>
                </c:pt>
                <c:pt idx="7">
                  <c:v>19</c:v>
                </c:pt>
                <c:pt idx="8">
                  <c:v>41</c:v>
                </c:pt>
                <c:pt idx="9">
                  <c:v>27</c:v>
                </c:pt>
                <c:pt idx="10">
                  <c:v>48</c:v>
                </c:pt>
                <c:pt idx="11">
                  <c:v>39</c:v>
                </c:pt>
                <c:pt idx="12">
                  <c:v>46</c:v>
                </c:pt>
                <c:pt idx="13">
                  <c:v>58</c:v>
                </c:pt>
                <c:pt idx="14">
                  <c:v>76</c:v>
                </c:pt>
                <c:pt idx="15">
                  <c:v>85</c:v>
                </c:pt>
                <c:pt idx="1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34-480D-A3C4-C9AF7D7579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4057248"/>
        <c:axId val="574058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tdi_2018!$D$121</c15:sqref>
                        </c15:formulaRef>
                      </c:ext>
                    </c:extLst>
                    <c:strCache>
                      <c:ptCount val="1"/>
                      <c:pt idx="0">
                        <c:v>Οπιοειδή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tdi_2018!$E$121:$U$121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299</c:v>
                      </c:pt>
                      <c:pt idx="1">
                        <c:v>266</c:v>
                      </c:pt>
                      <c:pt idx="2">
                        <c:v>300</c:v>
                      </c:pt>
                      <c:pt idx="3">
                        <c:v>399</c:v>
                      </c:pt>
                      <c:pt idx="4">
                        <c:v>327</c:v>
                      </c:pt>
                      <c:pt idx="5">
                        <c:v>382</c:v>
                      </c:pt>
                      <c:pt idx="6">
                        <c:v>363</c:v>
                      </c:pt>
                      <c:pt idx="7">
                        <c:v>365</c:v>
                      </c:pt>
                      <c:pt idx="8">
                        <c:v>278</c:v>
                      </c:pt>
                      <c:pt idx="9">
                        <c:v>270</c:v>
                      </c:pt>
                      <c:pt idx="10">
                        <c:v>271</c:v>
                      </c:pt>
                      <c:pt idx="11">
                        <c:v>205</c:v>
                      </c:pt>
                      <c:pt idx="12">
                        <c:v>212</c:v>
                      </c:pt>
                      <c:pt idx="13">
                        <c:v>212</c:v>
                      </c:pt>
                      <c:pt idx="14">
                        <c:v>272</c:v>
                      </c:pt>
                      <c:pt idx="15">
                        <c:v>182</c:v>
                      </c:pt>
                      <c:pt idx="16">
                        <c:v>154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E34-480D-A3C4-C9AF7D75792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tdi_2018!$D$122</c15:sqref>
                        </c15:formulaRef>
                      </c:ext>
                    </c:extLst>
                    <c:strCache>
                      <c:ptCount val="1"/>
                      <c:pt idx="0">
                        <c:v>Κοκαϊνη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tdi_2018!$E$122:$U$122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40</c:v>
                      </c:pt>
                      <c:pt idx="1">
                        <c:v>45</c:v>
                      </c:pt>
                      <c:pt idx="2">
                        <c:v>84</c:v>
                      </c:pt>
                      <c:pt idx="3">
                        <c:v>96</c:v>
                      </c:pt>
                      <c:pt idx="4">
                        <c:v>84</c:v>
                      </c:pt>
                      <c:pt idx="5">
                        <c:v>98</c:v>
                      </c:pt>
                      <c:pt idx="6">
                        <c:v>80</c:v>
                      </c:pt>
                      <c:pt idx="7">
                        <c:v>100</c:v>
                      </c:pt>
                      <c:pt idx="8">
                        <c:v>121</c:v>
                      </c:pt>
                      <c:pt idx="9">
                        <c:v>124</c:v>
                      </c:pt>
                      <c:pt idx="10">
                        <c:v>110</c:v>
                      </c:pt>
                      <c:pt idx="11">
                        <c:v>80</c:v>
                      </c:pt>
                      <c:pt idx="12">
                        <c:v>111</c:v>
                      </c:pt>
                      <c:pt idx="13">
                        <c:v>124</c:v>
                      </c:pt>
                      <c:pt idx="14">
                        <c:v>199</c:v>
                      </c:pt>
                      <c:pt idx="15">
                        <c:v>208</c:v>
                      </c:pt>
                      <c:pt idx="16">
                        <c:v>248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E34-480D-A3C4-C9AF7D75792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tdi_2018!$D$124</c15:sqref>
                        </c15:formulaRef>
                      </c:ext>
                    </c:extLst>
                    <c:strCache>
                      <c:ptCount val="1"/>
                      <c:pt idx="0">
                        <c:v>Κάνναβη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tdi_2018!$E$124:$U$124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93</c:v>
                      </c:pt>
                      <c:pt idx="1">
                        <c:v>102</c:v>
                      </c:pt>
                      <c:pt idx="2">
                        <c:v>127</c:v>
                      </c:pt>
                      <c:pt idx="3">
                        <c:v>214</c:v>
                      </c:pt>
                      <c:pt idx="4">
                        <c:v>172</c:v>
                      </c:pt>
                      <c:pt idx="5">
                        <c:v>224</c:v>
                      </c:pt>
                      <c:pt idx="6">
                        <c:v>295</c:v>
                      </c:pt>
                      <c:pt idx="7">
                        <c:v>485</c:v>
                      </c:pt>
                      <c:pt idx="8">
                        <c:v>532</c:v>
                      </c:pt>
                      <c:pt idx="9">
                        <c:v>579</c:v>
                      </c:pt>
                      <c:pt idx="10">
                        <c:v>634</c:v>
                      </c:pt>
                      <c:pt idx="11">
                        <c:v>469</c:v>
                      </c:pt>
                      <c:pt idx="12">
                        <c:v>501</c:v>
                      </c:pt>
                      <c:pt idx="13">
                        <c:v>444</c:v>
                      </c:pt>
                      <c:pt idx="14">
                        <c:v>566</c:v>
                      </c:pt>
                      <c:pt idx="15">
                        <c:v>490</c:v>
                      </c:pt>
                      <c:pt idx="16">
                        <c:v>403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E34-480D-A3C4-C9AF7D75792B}"/>
                  </c:ext>
                </c:extLst>
              </c15:ser>
            </c15:filteredLineSeries>
          </c:ext>
        </c:extLst>
      </c:lineChart>
      <c:catAx>
        <c:axId val="5740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8560"/>
        <c:crosses val="autoZero"/>
        <c:auto val="1"/>
        <c:lblAlgn val="ctr"/>
        <c:lblOffset val="100"/>
        <c:noMultiLvlLbl val="0"/>
      </c:catAx>
      <c:valAx>
        <c:axId val="574058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CY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0000">
          <a:lumMod val="15000"/>
          <a:lumOff val="85000"/>
          <a:alpha val="0"/>
        </a:srgbClr>
      </a:solidFill>
      <a:round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l-GR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Μέση Εκτίμηση Προβληματικών Χρηστών μεθαμφεταμίνης </a:t>
            </a:r>
            <a:endParaRPr lang="en-US" sz="1600" b="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433910313449625E-2"/>
                  <c:y val="-2.982598541441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D-4518-AD00-071605AF2278}"/>
                </c:ext>
              </c:extLst>
            </c:dLbl>
            <c:dLbl>
              <c:idx val="6"/>
              <c:layout>
                <c:manualLayout>
                  <c:x val="-2.3561607037926231E-3"/>
                  <c:y val="-2.982598541441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D-4518-AD00-071605AF2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solidFill>
                      <a:schemeClr val="tx1"/>
                    </a:solidFill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'CALC SHEET'!$B$212:$B$218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  <c:extLst/>
            </c:numRef>
          </c:cat>
          <c:val>
            <c:numRef>
              <c:f>'CALC SHEET'!$I$212:$I$218</c:f>
              <c:numCache>
                <c:formatCode>0</c:formatCode>
                <c:ptCount val="7"/>
                <c:pt idx="0">
                  <c:v>126.5625</c:v>
                </c:pt>
                <c:pt idx="1">
                  <c:v>678</c:v>
                </c:pt>
                <c:pt idx="2">
                  <c:v>104.63333333333333</c:v>
                </c:pt>
                <c:pt idx="3">
                  <c:v>176.375</c:v>
                </c:pt>
                <c:pt idx="4">
                  <c:v>155.02380952380952</c:v>
                </c:pt>
                <c:pt idx="5">
                  <c:v>330.11111111111109</c:v>
                </c:pt>
                <c:pt idx="6">
                  <c:v>363.17391304347825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2FD-4518-AD00-071605AF2278}"/>
            </c:ext>
          </c:extLst>
        </c:ser>
        <c:ser>
          <c:idx val="7"/>
          <c:order val="1"/>
          <c:spPr>
            <a:ln w="25400">
              <a:solidFill>
                <a:srgbClr val="A2BD90"/>
              </a:solidFill>
              <a:prstDash val="solid"/>
            </a:ln>
          </c:spPr>
          <c:marker>
            <c:symbol val="none"/>
          </c:marker>
          <c:cat>
            <c:numRef>
              <c:f>'CALC SHEET'!$B$212:$B$218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  <c:extLst/>
            </c:numRef>
          </c:cat>
          <c:val>
            <c:numRef>
              <c:f>'CALC SHEET'!$L$212:$L$218</c:f>
              <c:numCache>
                <c:formatCode>0</c:formatCode>
                <c:ptCount val="7"/>
                <c:pt idx="0">
                  <c:v>80.215583724241668</c:v>
                </c:pt>
                <c:pt idx="1">
                  <c:v>218.7822752326359</c:v>
                </c:pt>
                <c:pt idx="2">
                  <c:v>78.887709773842474</c:v>
                </c:pt>
                <c:pt idx="3">
                  <c:v>117.74350069398986</c:v>
                </c:pt>
                <c:pt idx="4">
                  <c:v>118.92348490771937</c:v>
                </c:pt>
                <c:pt idx="5">
                  <c:v>230.58218388812963</c:v>
                </c:pt>
                <c:pt idx="6">
                  <c:v>265.36034765021134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72FD-4518-AD00-071605AF2278}"/>
            </c:ext>
          </c:extLst>
        </c:ser>
        <c:ser>
          <c:idx val="8"/>
          <c:order val="2"/>
          <c:spPr>
            <a:ln w="25400">
              <a:solidFill>
                <a:srgbClr val="A2BD90"/>
              </a:solidFill>
              <a:prstDash val="solid"/>
            </a:ln>
          </c:spPr>
          <c:marker>
            <c:symbol val="none"/>
          </c:marker>
          <c:cat>
            <c:numRef>
              <c:f>'CALC SHEET'!$B$212:$B$218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  <c:extLst/>
            </c:numRef>
          </c:cat>
          <c:val>
            <c:numRef>
              <c:f>'CALC SHEET'!$M$212:$M$218</c:f>
              <c:numCache>
                <c:formatCode>0</c:formatCode>
                <c:ptCount val="7"/>
                <c:pt idx="0">
                  <c:v>243.99977375075898</c:v>
                </c:pt>
                <c:pt idx="1">
                  <c:v>2409.2531003501485</c:v>
                </c:pt>
                <c:pt idx="2">
                  <c:v>163.70793946571018</c:v>
                </c:pt>
                <c:pt idx="3">
                  <c:v>304.11407442458261</c:v>
                </c:pt>
                <c:pt idx="4">
                  <c:v>227.40216898910333</c:v>
                </c:pt>
                <c:pt idx="5">
                  <c:v>515.34535225812624</c:v>
                </c:pt>
                <c:pt idx="6">
                  <c:v>535.52368646428044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72FD-4518-AD00-071605AF2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264832"/>
        <c:axId val="324265224"/>
      </c:lineChart>
      <c:catAx>
        <c:axId val="32426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 baseline="0">
                <a:solidFill>
                  <a:schemeClr val="tx1"/>
                </a:solidFill>
              </a:defRPr>
            </a:pPr>
            <a:endParaRPr lang="en-CY"/>
          </a:p>
        </c:txPr>
        <c:crossAx val="324265224"/>
        <c:crosses val="autoZero"/>
        <c:auto val="1"/>
        <c:lblAlgn val="ctr"/>
        <c:lblOffset val="100"/>
        <c:noMultiLvlLbl val="0"/>
      </c:catAx>
      <c:valAx>
        <c:axId val="324265224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crossAx val="32426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dirty="0"/>
              <a:t>Πρόσφατη και τρέχουσα συνέχιση της χρήσης κάνναβης (%)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Sheet1!$A$267</c:f>
              <c:strCache>
                <c:ptCount val="1"/>
                <c:pt idx="0">
                  <c:v>Πρόσφατη συνέχιση της χρήσης κάνναβης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Sheet1!$B$266:$F$266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Sheet1!$B$267:$F$267</c:f>
              <c:numCache>
                <c:formatCode>General</c:formatCode>
                <c:ptCount val="5"/>
                <c:pt idx="0">
                  <c:v>32.6</c:v>
                </c:pt>
                <c:pt idx="1">
                  <c:v>37.6</c:v>
                </c:pt>
                <c:pt idx="2">
                  <c:v>22.2</c:v>
                </c:pt>
                <c:pt idx="3">
                  <c:v>18</c:v>
                </c:pt>
                <c:pt idx="4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6-4BB9-90FE-0CFA81B62529}"/>
            </c:ext>
          </c:extLst>
        </c:ser>
        <c:ser>
          <c:idx val="1"/>
          <c:order val="1"/>
          <c:tx>
            <c:strRef>
              <c:f>Sheet1!$A$268</c:f>
              <c:strCache>
                <c:ptCount val="1"/>
                <c:pt idx="0">
                  <c:v>Τρέχουσα συνέχιση της χρήσης κάνναβης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Sheet1!$B$266:$F$266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Sheet1!$B$268:$F$268</c:f>
              <c:numCache>
                <c:formatCode>General</c:formatCode>
                <c:ptCount val="5"/>
                <c:pt idx="0">
                  <c:v>21</c:v>
                </c:pt>
                <c:pt idx="1">
                  <c:v>21.3</c:v>
                </c:pt>
                <c:pt idx="2">
                  <c:v>11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6-4BB9-90FE-0CFA81B6252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6394392"/>
        <c:axId val="386395176"/>
      </c:lineChart>
      <c:catAx>
        <c:axId val="38639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86395176"/>
        <c:crosses val="autoZero"/>
        <c:auto val="1"/>
        <c:lblAlgn val="ctr"/>
        <c:lblOffset val="100"/>
        <c:noMultiLvlLbl val="0"/>
      </c:catAx>
      <c:valAx>
        <c:axId val="386395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8639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Αριθμός αδικημάτων - μεθαμφεταμίνη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Sheet1!$B$88</c:f>
              <c:strCache>
                <c:ptCount val="1"/>
                <c:pt idx="0">
                  <c:v>No of methamphetamine offences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Sheet1!$C$87:$P$87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Sheet1!$C$88:$P$88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16</c:v>
                </c:pt>
                <c:pt idx="4">
                  <c:v>36</c:v>
                </c:pt>
                <c:pt idx="5">
                  <c:v>29</c:v>
                </c:pt>
                <c:pt idx="6">
                  <c:v>61</c:v>
                </c:pt>
                <c:pt idx="7">
                  <c:v>39</c:v>
                </c:pt>
                <c:pt idx="8">
                  <c:v>33</c:v>
                </c:pt>
                <c:pt idx="9">
                  <c:v>43</c:v>
                </c:pt>
                <c:pt idx="10">
                  <c:v>73</c:v>
                </c:pt>
                <c:pt idx="11">
                  <c:v>89</c:v>
                </c:pt>
                <c:pt idx="12">
                  <c:v>90</c:v>
                </c:pt>
                <c:pt idx="13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4-4CC1-9285-9148C845AF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52845599"/>
        <c:axId val="2105448159"/>
      </c:lineChart>
      <c:catAx>
        <c:axId val="205284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105448159"/>
        <c:crosses val="autoZero"/>
        <c:auto val="1"/>
        <c:lblAlgn val="ctr"/>
        <c:lblOffset val="100"/>
        <c:noMultiLvlLbl val="0"/>
      </c:catAx>
      <c:valAx>
        <c:axId val="210544815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5284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0" i="0" baseline="0" dirty="0">
                <a:effectLst/>
              </a:rPr>
              <a:t>Κατασχεθείσες ποσότητες μεθαμφεταμίνης </a:t>
            </a:r>
            <a:r>
              <a:rPr lang="en-US" sz="1600" b="0" i="0" baseline="0" dirty="0">
                <a:effectLst/>
              </a:rPr>
              <a:t>(kg)</a:t>
            </a:r>
            <a:endParaRPr lang="en-CY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Sheet1!$B$116</c:f>
              <c:strCache>
                <c:ptCount val="1"/>
                <c:pt idx="0">
                  <c:v>Methamphetamine seized quantity (kg)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Sheet1!$C$115:$O$115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Sheet1!$C$116:$O$116</c:f>
              <c:numCache>
                <c:formatCode>0.0</c:formatCode>
                <c:ptCount val="13"/>
                <c:pt idx="0">
                  <c:v>2.5000000000000001E-3</c:v>
                </c:pt>
                <c:pt idx="1">
                  <c:v>3.3000000000000002E-2</c:v>
                </c:pt>
                <c:pt idx="2">
                  <c:v>4.5999999999999999E-2</c:v>
                </c:pt>
                <c:pt idx="3">
                  <c:v>0.40300000000000002</c:v>
                </c:pt>
                <c:pt idx="4">
                  <c:v>0.57699999999999996</c:v>
                </c:pt>
                <c:pt idx="5">
                  <c:v>0.69</c:v>
                </c:pt>
                <c:pt idx="6">
                  <c:v>1.6819999999999999</c:v>
                </c:pt>
                <c:pt idx="7">
                  <c:v>0.33800000000000002</c:v>
                </c:pt>
                <c:pt idx="8">
                  <c:v>0.96</c:v>
                </c:pt>
                <c:pt idx="9">
                  <c:v>1.159</c:v>
                </c:pt>
                <c:pt idx="10">
                  <c:v>0.97099999999999997</c:v>
                </c:pt>
                <c:pt idx="11">
                  <c:v>0.27700000000000002</c:v>
                </c:pt>
                <c:pt idx="1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0-4647-9F35-533BA6B0CF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5376031"/>
        <c:axId val="2105408639"/>
      </c:lineChart>
      <c:catAx>
        <c:axId val="209537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105408639"/>
        <c:crosses val="autoZero"/>
        <c:auto val="1"/>
        <c:lblAlgn val="ctr"/>
        <c:lblOffset val="100"/>
        <c:noMultiLvlLbl val="0"/>
      </c:catAx>
      <c:valAx>
        <c:axId val="210540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953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Sheet1!$R$15</c:f>
              <c:strCache>
                <c:ptCount val="1"/>
                <c:pt idx="0">
                  <c:v>Χρήση Έκστασι τουλάχιστον μια φορά σε όλη τη ζωή (%) στο γενικό πληθυσμό 15-64 ετών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Sheet1!$S$14:$W$14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Sheet1!$S$15:$W$15</c:f>
              <c:numCache>
                <c:formatCode>General</c:formatCode>
                <c:ptCount val="5"/>
                <c:pt idx="0">
                  <c:v>1.6</c:v>
                </c:pt>
                <c:pt idx="1">
                  <c:v>2</c:v>
                </c:pt>
                <c:pt idx="2">
                  <c:v>0.9</c:v>
                </c:pt>
                <c:pt idx="3">
                  <c:v>1</c:v>
                </c:pt>
                <c:pt idx="4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3-449B-8F42-D5BF1E3A0B0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4893871"/>
        <c:axId val="904895119"/>
      </c:lineChart>
      <c:catAx>
        <c:axId val="90489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904895119"/>
        <c:crosses val="autoZero"/>
        <c:auto val="1"/>
        <c:lblAlgn val="ctr"/>
        <c:lblOffset val="100"/>
        <c:noMultiLvlLbl val="0"/>
      </c:catAx>
      <c:valAx>
        <c:axId val="90489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90489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Επικράτηση της χρήσης </a:t>
            </a:r>
            <a:r>
              <a:rPr lang="en-GB"/>
              <a:t>MDMA</a:t>
            </a:r>
            <a:r>
              <a:rPr lang="el-GR"/>
              <a:t> ανάμεσα στους φοιτητές</a:t>
            </a:r>
            <a:r>
              <a:rPr lang="en-GB"/>
              <a:t> (%)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Sheet1!$B$55</c:f>
              <c:strCache>
                <c:ptCount val="1"/>
                <c:pt idx="0">
                  <c:v>Επικράτηση της χρήσης κάνναβης ανάμεσα στους φοιτητές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77991814656438E-2"/>
                  <c:y val="-3.182671067411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7E-4D75-AAC7-F42BC63C5E3E}"/>
                </c:ext>
              </c:extLst>
            </c:dLbl>
            <c:dLbl>
              <c:idx val="1"/>
              <c:layout>
                <c:manualLayout>
                  <c:x val="1.7837235228539576E-2"/>
                  <c:y val="-3.004695724282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E-4D75-AAC7-F42BC63C5E3E}"/>
                </c:ext>
              </c:extLst>
            </c:dLbl>
            <c:dLbl>
              <c:idx val="2"/>
              <c:layout>
                <c:manualLayout>
                  <c:x val="1.3377926421404519E-2"/>
                  <c:y val="-2.2535217932118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E-4D75-AAC7-F42BC63C5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Sheet1!$C$54:$E$54</c:f>
              <c:strCache>
                <c:ptCount val="3"/>
                <c:pt idx="0">
                  <c:v> έστω και μια φορά σε όλη τη ζωή</c:v>
                </c:pt>
                <c:pt idx="1">
                  <c:v> κατά τον τελευταίο χρόνο</c:v>
                </c:pt>
                <c:pt idx="2">
                  <c:v> κατά τον τελευταίο μήνα</c:v>
                </c:pt>
              </c:strCache>
            </c:strRef>
          </c:cat>
          <c:val>
            <c:numRef>
              <c:f>Sheet1!$C$55:$E$55</c:f>
              <c:numCache>
                <c:formatCode>General</c:formatCode>
                <c:ptCount val="3"/>
                <c:pt idx="0">
                  <c:v>4.3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7E-4D75-AAC7-F42BC63C5E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7440063"/>
        <c:axId val="367425087"/>
        <c:axId val="0"/>
      </c:bar3DChart>
      <c:catAx>
        <c:axId val="36744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67425087"/>
        <c:crosses val="autoZero"/>
        <c:auto val="1"/>
        <c:lblAlgn val="ctr"/>
        <c:lblOffset val="100"/>
        <c:noMultiLvlLbl val="0"/>
      </c:catAx>
      <c:valAx>
        <c:axId val="36742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6744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Περιεκτικότητα χαπιών τύπου Έκστασι</a:t>
            </a:r>
            <a:r>
              <a:rPr lang="el-GR" baseline="0"/>
              <a:t> στην Κύπρο (%)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MDMA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Sheet1!$B$13:$F$13</c:f>
              <c:numCache>
                <c:formatCode>0.0</c:formatCode>
                <c:ptCount val="5"/>
                <c:pt idx="0">
                  <c:v>1.08</c:v>
                </c:pt>
                <c:pt idx="1">
                  <c:v>18.66</c:v>
                </c:pt>
                <c:pt idx="2">
                  <c:v>14.19</c:v>
                </c:pt>
                <c:pt idx="3">
                  <c:v>14.71</c:v>
                </c:pt>
                <c:pt idx="4">
                  <c:v>19.18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C-4226-935C-C110FA2F9A4B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Αμφεταμίνη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Sheet1!$B$14:$F$14</c:f>
              <c:numCache>
                <c:formatCode>General</c:formatCode>
                <c:ptCount val="5"/>
                <c:pt idx="3" formatCode="0.0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C-4226-935C-C110FA2F9A4B}"/>
            </c:ext>
          </c:extLst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Μεθαμφεταμίνη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Sheet1!$B$15:$F$15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E2C-4226-935C-C110FA2F9A4B}"/>
            </c:ext>
          </c:extLst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Ουσίες τύπου MDMA και μεθαμφεταμίνη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Sheet1!$B$16:$F$16</c:f>
              <c:numCache>
                <c:formatCode>General</c:formatCode>
                <c:ptCount val="5"/>
                <c:pt idx="4" formatCode="0.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C-4226-935C-C110FA2F9A4B}"/>
            </c:ext>
          </c:extLst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Άλλες ουσίες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300220750551876E-3"/>
                  <c:y val="2.251708601045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C-4226-935C-C110FA2F9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Sheet1!$B$17:$F$17</c:f>
              <c:numCache>
                <c:formatCode>0.0</c:formatCode>
                <c:ptCount val="5"/>
                <c:pt idx="0">
                  <c:v>1.04</c:v>
                </c:pt>
                <c:pt idx="1">
                  <c:v>48.4</c:v>
                </c:pt>
                <c:pt idx="2">
                  <c:v>37.32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2C-4226-935C-C110FA2F9A4B}"/>
            </c:ext>
          </c:extLst>
        </c:ser>
        <c:ser>
          <c:idx val="5"/>
          <c:order val="5"/>
          <c:tx>
            <c:strRef>
              <c:f>Sheet1!$A$18</c:f>
              <c:strCache>
                <c:ptCount val="1"/>
                <c:pt idx="0">
                  <c:v>Λοιπές ουσίες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Sheet1!$B$12:$F$12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Sheet1!$B$18:$F$18</c:f>
              <c:numCache>
                <c:formatCode>0.0</c:formatCode>
                <c:ptCount val="5"/>
                <c:pt idx="0">
                  <c:v>97.88</c:v>
                </c:pt>
                <c:pt idx="1">
                  <c:v>32.94</c:v>
                </c:pt>
                <c:pt idx="2">
                  <c:v>48.49</c:v>
                </c:pt>
                <c:pt idx="3">
                  <c:v>83.93</c:v>
                </c:pt>
                <c:pt idx="4">
                  <c:v>80.47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2C-4226-935C-C110FA2F9A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6071087"/>
        <c:axId val="946071503"/>
        <c:axId val="0"/>
      </c:bar3DChart>
      <c:catAx>
        <c:axId val="94607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946071503"/>
        <c:crosses val="autoZero"/>
        <c:auto val="1"/>
        <c:lblAlgn val="ctr"/>
        <c:lblOffset val="100"/>
        <c:noMultiLvlLbl val="0"/>
      </c:catAx>
      <c:valAx>
        <c:axId val="94607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94607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Αριθμός ατόμων που ξεκινά θεραπεία ανα κύρια ουσία κατάχρησης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tdi_2018!$D$121</c:f>
              <c:strCache>
                <c:ptCount val="1"/>
                <c:pt idx="0">
                  <c:v>Οπιοειδή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tdi_2018!$E$120:$U$120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tdi_2018!$E$121:$U$121</c:f>
              <c:numCache>
                <c:formatCode>General</c:formatCode>
                <c:ptCount val="17"/>
                <c:pt idx="0">
                  <c:v>299</c:v>
                </c:pt>
                <c:pt idx="1">
                  <c:v>266</c:v>
                </c:pt>
                <c:pt idx="2">
                  <c:v>300</c:v>
                </c:pt>
                <c:pt idx="3">
                  <c:v>399</c:v>
                </c:pt>
                <c:pt idx="4">
                  <c:v>327</c:v>
                </c:pt>
                <c:pt idx="5">
                  <c:v>382</c:v>
                </c:pt>
                <c:pt idx="6">
                  <c:v>363</c:v>
                </c:pt>
                <c:pt idx="7">
                  <c:v>365</c:v>
                </c:pt>
                <c:pt idx="8">
                  <c:v>278</c:v>
                </c:pt>
                <c:pt idx="9">
                  <c:v>270</c:v>
                </c:pt>
                <c:pt idx="10">
                  <c:v>271</c:v>
                </c:pt>
                <c:pt idx="11">
                  <c:v>205</c:v>
                </c:pt>
                <c:pt idx="12">
                  <c:v>212</c:v>
                </c:pt>
                <c:pt idx="13">
                  <c:v>212</c:v>
                </c:pt>
                <c:pt idx="14">
                  <c:v>272</c:v>
                </c:pt>
                <c:pt idx="15">
                  <c:v>182</c:v>
                </c:pt>
                <c:pt idx="16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23-4B44-B862-A68B9A974A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4057248"/>
        <c:axId val="57405856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tdi_2018!$D$122</c15:sqref>
                        </c15:formulaRef>
                      </c:ext>
                    </c:extLst>
                    <c:strCache>
                      <c:ptCount val="1"/>
                      <c:pt idx="0">
                        <c:v>Κοκαϊνη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tdi_2018!$E$122:$U$122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40</c:v>
                      </c:pt>
                      <c:pt idx="1">
                        <c:v>45</c:v>
                      </c:pt>
                      <c:pt idx="2">
                        <c:v>84</c:v>
                      </c:pt>
                      <c:pt idx="3">
                        <c:v>96</c:v>
                      </c:pt>
                      <c:pt idx="4">
                        <c:v>84</c:v>
                      </c:pt>
                      <c:pt idx="5">
                        <c:v>98</c:v>
                      </c:pt>
                      <c:pt idx="6">
                        <c:v>80</c:v>
                      </c:pt>
                      <c:pt idx="7">
                        <c:v>100</c:v>
                      </c:pt>
                      <c:pt idx="8">
                        <c:v>121</c:v>
                      </c:pt>
                      <c:pt idx="9">
                        <c:v>124</c:v>
                      </c:pt>
                      <c:pt idx="10">
                        <c:v>110</c:v>
                      </c:pt>
                      <c:pt idx="11">
                        <c:v>80</c:v>
                      </c:pt>
                      <c:pt idx="12">
                        <c:v>111</c:v>
                      </c:pt>
                      <c:pt idx="13">
                        <c:v>124</c:v>
                      </c:pt>
                      <c:pt idx="14">
                        <c:v>199</c:v>
                      </c:pt>
                      <c:pt idx="15">
                        <c:v>208</c:v>
                      </c:pt>
                      <c:pt idx="16">
                        <c:v>248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423-4B44-B862-A68B9A974AA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tdi_2018!$D$123</c15:sqref>
                        </c15:formulaRef>
                      </c:ext>
                    </c:extLst>
                    <c:strCache>
                      <c:ptCount val="1"/>
                      <c:pt idx="0">
                        <c:v>Διεγερτικά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tdi_2018!$E$123:$U$123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13</c:v>
                      </c:pt>
                      <c:pt idx="1">
                        <c:v>5</c:v>
                      </c:pt>
                      <c:pt idx="2">
                        <c:v>15</c:v>
                      </c:pt>
                      <c:pt idx="3">
                        <c:v>11</c:v>
                      </c:pt>
                      <c:pt idx="4">
                        <c:v>2</c:v>
                      </c:pt>
                      <c:pt idx="5">
                        <c:v>7</c:v>
                      </c:pt>
                      <c:pt idx="6">
                        <c:v>10</c:v>
                      </c:pt>
                      <c:pt idx="7">
                        <c:v>19</c:v>
                      </c:pt>
                      <c:pt idx="8">
                        <c:v>41</c:v>
                      </c:pt>
                      <c:pt idx="9">
                        <c:v>27</c:v>
                      </c:pt>
                      <c:pt idx="10">
                        <c:v>48</c:v>
                      </c:pt>
                      <c:pt idx="11">
                        <c:v>39</c:v>
                      </c:pt>
                      <c:pt idx="12">
                        <c:v>46</c:v>
                      </c:pt>
                      <c:pt idx="13">
                        <c:v>58</c:v>
                      </c:pt>
                      <c:pt idx="14">
                        <c:v>76</c:v>
                      </c:pt>
                      <c:pt idx="15">
                        <c:v>85</c:v>
                      </c:pt>
                      <c:pt idx="16">
                        <c:v>108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423-4B44-B862-A68B9A974AA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tdi_2018!$D$124</c15:sqref>
                        </c15:formulaRef>
                      </c:ext>
                    </c:extLst>
                    <c:strCache>
                      <c:ptCount val="1"/>
                      <c:pt idx="0">
                        <c:v>Κάνναβη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tdi_2018!$E$124:$U$124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93</c:v>
                      </c:pt>
                      <c:pt idx="1">
                        <c:v>102</c:v>
                      </c:pt>
                      <c:pt idx="2">
                        <c:v>127</c:v>
                      </c:pt>
                      <c:pt idx="3">
                        <c:v>214</c:v>
                      </c:pt>
                      <c:pt idx="4">
                        <c:v>172</c:v>
                      </c:pt>
                      <c:pt idx="5">
                        <c:v>224</c:v>
                      </c:pt>
                      <c:pt idx="6">
                        <c:v>295</c:v>
                      </c:pt>
                      <c:pt idx="7">
                        <c:v>485</c:v>
                      </c:pt>
                      <c:pt idx="8">
                        <c:v>532</c:v>
                      </c:pt>
                      <c:pt idx="9">
                        <c:v>579</c:v>
                      </c:pt>
                      <c:pt idx="10">
                        <c:v>634</c:v>
                      </c:pt>
                      <c:pt idx="11">
                        <c:v>469</c:v>
                      </c:pt>
                      <c:pt idx="12">
                        <c:v>501</c:v>
                      </c:pt>
                      <c:pt idx="13">
                        <c:v>444</c:v>
                      </c:pt>
                      <c:pt idx="14">
                        <c:v>566</c:v>
                      </c:pt>
                      <c:pt idx="15">
                        <c:v>490</c:v>
                      </c:pt>
                      <c:pt idx="16">
                        <c:v>403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423-4B44-B862-A68B9A974AA0}"/>
                  </c:ext>
                </c:extLst>
              </c15:ser>
            </c15:filteredLineSeries>
          </c:ext>
        </c:extLst>
      </c:lineChart>
      <c:catAx>
        <c:axId val="5740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8560"/>
        <c:crosses val="autoZero"/>
        <c:auto val="1"/>
        <c:lblAlgn val="ctr"/>
        <c:lblOffset val="100"/>
        <c:noMultiLvlLbl val="0"/>
      </c:catAx>
      <c:valAx>
        <c:axId val="574058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CY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Μέση Εκτίμηση Προβληματικών Χρηστών Οπιούχων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pdu!$G$65</c:f>
              <c:strCache>
                <c:ptCount val="1"/>
                <c:pt idx="0">
                  <c:v>Σύνολο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pdu!$H$64:$S$64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pdu!$H$65:$S$65</c:f>
              <c:numCache>
                <c:formatCode>General</c:formatCode>
                <c:ptCount val="12"/>
                <c:pt idx="0">
                  <c:v>1042</c:v>
                </c:pt>
                <c:pt idx="1">
                  <c:v>647</c:v>
                </c:pt>
                <c:pt idx="2">
                  <c:v>936</c:v>
                </c:pt>
                <c:pt idx="3">
                  <c:v>731</c:v>
                </c:pt>
                <c:pt idx="4">
                  <c:v>926</c:v>
                </c:pt>
                <c:pt idx="5">
                  <c:v>1094</c:v>
                </c:pt>
                <c:pt idx="6">
                  <c:v>1161</c:v>
                </c:pt>
                <c:pt idx="7">
                  <c:v>838</c:v>
                </c:pt>
                <c:pt idx="8">
                  <c:v>1168</c:v>
                </c:pt>
                <c:pt idx="9">
                  <c:v>1217</c:v>
                </c:pt>
                <c:pt idx="10">
                  <c:v>1022</c:v>
                </c:pt>
                <c:pt idx="11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000-AD38-DB6CDC7B2F31}"/>
            </c:ext>
          </c:extLst>
        </c:ser>
        <c:ser>
          <c:idx val="1"/>
          <c:order val="1"/>
          <c:tx>
            <c:strRef>
              <c:f>pdu!$G$66</c:f>
              <c:strCache>
                <c:ptCount val="1"/>
                <c:pt idx="0">
                  <c:v>Αλλοδαποί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8863124272179548E-2"/>
                  <c:y val="1.7167956094016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5-4000-AD38-DB6CDC7B2F31}"/>
                </c:ext>
              </c:extLst>
            </c:dLbl>
            <c:dLbl>
              <c:idx val="7"/>
              <c:layout>
                <c:manualLayout>
                  <c:x val="-2.7690513380157853E-2"/>
                  <c:y val="1.178925440439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B5-4000-AD38-DB6CDC7B2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pdu!$H$64:$S$64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pdu!$H$66:$S$66</c:f>
              <c:numCache>
                <c:formatCode>General</c:formatCode>
                <c:ptCount val="12"/>
                <c:pt idx="0">
                  <c:v>599</c:v>
                </c:pt>
                <c:pt idx="1">
                  <c:v>375</c:v>
                </c:pt>
                <c:pt idx="2">
                  <c:v>448</c:v>
                </c:pt>
                <c:pt idx="3">
                  <c:v>386</c:v>
                </c:pt>
                <c:pt idx="4">
                  <c:v>611</c:v>
                </c:pt>
                <c:pt idx="5">
                  <c:v>456</c:v>
                </c:pt>
                <c:pt idx="6">
                  <c:v>593</c:v>
                </c:pt>
                <c:pt idx="7">
                  <c:v>389</c:v>
                </c:pt>
                <c:pt idx="8">
                  <c:v>768</c:v>
                </c:pt>
                <c:pt idx="9">
                  <c:v>707</c:v>
                </c:pt>
                <c:pt idx="10">
                  <c:v>719</c:v>
                </c:pt>
                <c:pt idx="11">
                  <c:v>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B5-4000-AD38-DB6CDC7B2F31}"/>
            </c:ext>
          </c:extLst>
        </c:ser>
        <c:ser>
          <c:idx val="2"/>
          <c:order val="2"/>
          <c:tx>
            <c:strRef>
              <c:f>pdu!$G$67</c:f>
              <c:strCache>
                <c:ptCount val="1"/>
                <c:pt idx="0">
                  <c:v>Ελληνοκύπριοι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9332647171392279E-2"/>
                  <c:y val="6.28673581065096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B5-4000-AD38-DB6CDC7B2F31}"/>
                </c:ext>
              </c:extLst>
            </c:dLbl>
            <c:dLbl>
              <c:idx val="6"/>
              <c:layout>
                <c:manualLayout>
                  <c:x val="-2.9332647171392279E-2"/>
                  <c:y val="1.4540513701271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B5-4000-AD38-DB6CDC7B2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pdu!$H$64:$S$64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pdu!$H$67:$S$67</c:f>
              <c:numCache>
                <c:formatCode>General</c:formatCode>
                <c:ptCount val="12"/>
                <c:pt idx="0">
                  <c:v>471</c:v>
                </c:pt>
                <c:pt idx="1">
                  <c:v>254</c:v>
                </c:pt>
                <c:pt idx="2">
                  <c:v>483</c:v>
                </c:pt>
                <c:pt idx="3">
                  <c:v>349</c:v>
                </c:pt>
                <c:pt idx="4">
                  <c:v>409</c:v>
                </c:pt>
                <c:pt idx="5">
                  <c:v>642</c:v>
                </c:pt>
                <c:pt idx="6">
                  <c:v>544</c:v>
                </c:pt>
                <c:pt idx="7">
                  <c:v>453</c:v>
                </c:pt>
                <c:pt idx="8">
                  <c:v>422</c:v>
                </c:pt>
                <c:pt idx="9">
                  <c:v>470</c:v>
                </c:pt>
                <c:pt idx="10">
                  <c:v>305</c:v>
                </c:pt>
                <c:pt idx="11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B5-4000-AD38-DB6CDC7B2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440024"/>
        <c:axId val="570440680"/>
      </c:lineChart>
      <c:catAx>
        <c:axId val="57044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0440680"/>
        <c:crosses val="autoZero"/>
        <c:auto val="1"/>
        <c:lblAlgn val="ctr"/>
        <c:lblOffset val="100"/>
        <c:noMultiLvlLbl val="0"/>
      </c:catAx>
      <c:valAx>
        <c:axId val="5704406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044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/>
      </a:pPr>
      <a:endParaRPr lang="en-CY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Sheet1!$B$332</c:f>
              <c:strCache>
                <c:ptCount val="1"/>
                <c:pt idx="0">
                  <c:v>Acute drug related deaths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Sheet1!$C$331:$T$331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Sheet1!$C$332:$T$332</c:f>
              <c:numCache>
                <c:formatCode>General</c:formatCode>
                <c:ptCount val="18"/>
                <c:pt idx="0">
                  <c:v>14</c:v>
                </c:pt>
                <c:pt idx="1">
                  <c:v>9</c:v>
                </c:pt>
                <c:pt idx="2">
                  <c:v>7</c:v>
                </c:pt>
                <c:pt idx="3">
                  <c:v>12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  <c:pt idx="11">
                  <c:v>9</c:v>
                </c:pt>
                <c:pt idx="12">
                  <c:v>6</c:v>
                </c:pt>
                <c:pt idx="13">
                  <c:v>16</c:v>
                </c:pt>
                <c:pt idx="14">
                  <c:v>12</c:v>
                </c:pt>
                <c:pt idx="15">
                  <c:v>5</c:v>
                </c:pt>
                <c:pt idx="16">
                  <c:v>6</c:v>
                </c:pt>
                <c:pt idx="1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4A-4B45-AE1E-A488C4DAB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629424"/>
        <c:axId val="345630600"/>
      </c:lineChart>
      <c:catAx>
        <c:axId val="34562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45630600"/>
        <c:crosses val="autoZero"/>
        <c:auto val="1"/>
        <c:lblAlgn val="ctr"/>
        <c:lblOffset val="100"/>
        <c:noMultiLvlLbl val="0"/>
      </c:catAx>
      <c:valAx>
        <c:axId val="34563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456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C-4205-BE08-1EB6A150E5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C-4205-BE08-1EB6A150E55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C-4205-BE08-1EB6A150E55F}"/>
              </c:ext>
            </c:extLst>
          </c:dPt>
          <c:dLbls>
            <c:dLbl>
              <c:idx val="0"/>
              <c:layout>
                <c:manualLayout>
                  <c:x val="0.1038961038961039"/>
                  <c:y val="-8.68385222294366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C-4205-BE08-1EB6A150E55F}"/>
                </c:ext>
              </c:extLst>
            </c:dLbl>
            <c:dLbl>
              <c:idx val="1"/>
              <c:layout>
                <c:manualLayout>
                  <c:x val="-7.7922077922077962E-2"/>
                  <c:y val="7.59837069507570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3C-4205-BE08-1EB6A150E55F}"/>
                </c:ext>
              </c:extLst>
            </c:dLbl>
            <c:dLbl>
              <c:idx val="2"/>
              <c:layout>
                <c:manualLayout>
                  <c:x val="-0.12987012987012986"/>
                  <c:y val="-6.1510619912517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C-4205-BE08-1EB6A150E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Sheet1!$K$417:$M$417</c:f>
              <c:strCache>
                <c:ptCount val="3"/>
                <c:pt idx="0">
                  <c:v>Ελληνοκύπριοι</c:v>
                </c:pt>
                <c:pt idx="1">
                  <c:v>υπήκοοι ΕΕ </c:v>
                </c:pt>
                <c:pt idx="2">
                  <c:v>υπήκοοι τρίτων χωρών </c:v>
                </c:pt>
              </c:strCache>
            </c:strRef>
          </c:cat>
          <c:val>
            <c:numRef>
              <c:f>Sheet1!$K$418:$M$418</c:f>
              <c:numCache>
                <c:formatCode>General</c:formatCode>
                <c:ptCount val="3"/>
                <c:pt idx="0">
                  <c:v>47.8</c:v>
                </c:pt>
                <c:pt idx="1">
                  <c:v>26.7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3C-4205-BE08-1EB6A150E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9C-4F1A-A7BB-833C674E7F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9C-4F1A-A7BB-833C674E7F67}"/>
              </c:ext>
            </c:extLst>
          </c:dPt>
          <c:dLbls>
            <c:dLbl>
              <c:idx val="0"/>
              <c:layout>
                <c:manualLayout>
                  <c:x val="6.9444444444444448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9C-4F1A-A7BB-833C674E7F67}"/>
                </c:ext>
              </c:extLst>
            </c:dLbl>
            <c:dLbl>
              <c:idx val="1"/>
              <c:layout>
                <c:manualLayout>
                  <c:x val="-6.1111111111111109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9C-4F1A-A7BB-833C674E7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Sheet1!$K$556:$L$556</c:f>
              <c:strCache>
                <c:ptCount val="2"/>
                <c:pt idx="0">
                  <c:v>Με παρουσία οπιοειδών</c:v>
                </c:pt>
                <c:pt idx="1">
                  <c:v>Με παρουσία άλλων ουσιών</c:v>
                </c:pt>
              </c:strCache>
            </c:strRef>
          </c:cat>
          <c:val>
            <c:numRef>
              <c:f>Sheet1!$K$557:$L$557</c:f>
              <c:numCache>
                <c:formatCode>###0.0%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9C-4F1A-A7BB-833C674E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Χρήση κάνναβης έστω και μια φορά σε όλη τη ζωή ανά ηλικιακή ομάδα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Sheet1!$C$69</c:f>
              <c:strCache>
                <c:ptCount val="1"/>
                <c:pt idx="0">
                  <c:v>Χρήση κάνναβης έστω και μια φορά σε όλη τη ζωή ανά ηλικιακή ομάδα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540120044112492E-3"/>
                  <c:y val="-2.116259538641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D-4A33-B7CE-D64337C9EBC0}"/>
                </c:ext>
              </c:extLst>
            </c:dLbl>
            <c:dLbl>
              <c:idx val="1"/>
              <c:layout>
                <c:manualLayout>
                  <c:x val="1.4708024008822498E-2"/>
                  <c:y val="-1.511613956172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D-4A33-B7CE-D64337C9EBC0}"/>
                </c:ext>
              </c:extLst>
            </c:dLbl>
            <c:dLbl>
              <c:idx val="2"/>
              <c:layout>
                <c:manualLayout>
                  <c:x val="0"/>
                  <c:y val="-1.813936747406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D-4A33-B7CE-D64337C9EBC0}"/>
                </c:ext>
              </c:extLst>
            </c:dLbl>
            <c:dLbl>
              <c:idx val="3"/>
              <c:layout>
                <c:manualLayout>
                  <c:x val="5.5155090033084369E-3"/>
                  <c:y val="-1.5116139561722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3D-4A33-B7CE-D64337C9EBC0}"/>
                </c:ext>
              </c:extLst>
            </c:dLbl>
            <c:dLbl>
              <c:idx val="4"/>
              <c:layout>
                <c:manualLayout>
                  <c:x val="7.3540120044111139E-3"/>
                  <c:y val="-1.209291164937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3D-4A33-B7CE-D64337C9E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Sheet1!$D$68:$H$68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Sheet1!$D$69:$H$69</c:f>
              <c:numCache>
                <c:formatCode>General</c:formatCode>
                <c:ptCount val="5"/>
                <c:pt idx="0">
                  <c:v>18.7</c:v>
                </c:pt>
                <c:pt idx="1">
                  <c:v>25.5</c:v>
                </c:pt>
                <c:pt idx="2">
                  <c:v>12.3</c:v>
                </c:pt>
                <c:pt idx="3">
                  <c:v>5.6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D-4A33-B7CE-D64337C9EB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08110816"/>
        <c:axId val="1808112896"/>
        <c:axId val="0"/>
      </c:bar3DChart>
      <c:catAx>
        <c:axId val="18081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808112896"/>
        <c:crosses val="autoZero"/>
        <c:auto val="1"/>
        <c:lblAlgn val="ctr"/>
        <c:lblOffset val="100"/>
        <c:noMultiLvlLbl val="0"/>
      </c:catAx>
      <c:valAx>
        <c:axId val="1808112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</a:t>
                </a:r>
                <a:r>
                  <a:rPr lang="el-GR" dirty="0"/>
                  <a:t>της</a:t>
                </a:r>
                <a:r>
                  <a:rPr lang="el-GR" baseline="0" dirty="0"/>
                  <a:t> ηλικιακής ομάδας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8081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Αριθμός ατόμων που ανέφεραν ενδοφλέβια χρήση &amp; αριθμός αυτών που εξετάστηκαν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infectious!$S$83</c:f>
              <c:strCache>
                <c:ptCount val="1"/>
                <c:pt idx="0">
                  <c:v>Συνολικός αριθμός ενδοφλέβιων χρηστών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infectious!$T$82:$AH$82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infectious!$T$83:$AH$83</c:f>
              <c:numCache>
                <c:formatCode>General</c:formatCode>
                <c:ptCount val="15"/>
                <c:pt idx="0">
                  <c:v>283</c:v>
                </c:pt>
                <c:pt idx="1">
                  <c:v>351</c:v>
                </c:pt>
                <c:pt idx="2">
                  <c:v>262</c:v>
                </c:pt>
                <c:pt idx="3">
                  <c:v>347</c:v>
                </c:pt>
                <c:pt idx="4">
                  <c:v>349</c:v>
                </c:pt>
                <c:pt idx="5">
                  <c:v>314</c:v>
                </c:pt>
                <c:pt idx="6">
                  <c:v>295</c:v>
                </c:pt>
                <c:pt idx="7">
                  <c:v>257</c:v>
                </c:pt>
                <c:pt idx="8">
                  <c:v>337</c:v>
                </c:pt>
                <c:pt idx="9">
                  <c:v>270</c:v>
                </c:pt>
                <c:pt idx="10">
                  <c:v>279</c:v>
                </c:pt>
                <c:pt idx="11">
                  <c:v>288</c:v>
                </c:pt>
                <c:pt idx="12">
                  <c:v>372</c:v>
                </c:pt>
                <c:pt idx="13">
                  <c:v>300</c:v>
                </c:pt>
                <c:pt idx="14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30-442E-8E3A-B342D9BAE649}"/>
            </c:ext>
          </c:extLst>
        </c:ser>
        <c:ser>
          <c:idx val="1"/>
          <c:order val="1"/>
          <c:tx>
            <c:strRef>
              <c:f>infectious!$S$84</c:f>
              <c:strCache>
                <c:ptCount val="1"/>
                <c:pt idx="0">
                  <c:v>Αριθμός ενδοφλέβιων χρηστών που εξετάστηκαν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infectious!$T$82:$AH$82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infectious!$T$84:$AH$84</c:f>
              <c:numCache>
                <c:formatCode>General</c:formatCode>
                <c:ptCount val="15"/>
                <c:pt idx="0">
                  <c:v>98</c:v>
                </c:pt>
                <c:pt idx="1">
                  <c:v>102</c:v>
                </c:pt>
                <c:pt idx="2">
                  <c:v>89</c:v>
                </c:pt>
                <c:pt idx="3">
                  <c:v>116</c:v>
                </c:pt>
                <c:pt idx="4">
                  <c:v>117</c:v>
                </c:pt>
                <c:pt idx="5">
                  <c:v>152</c:v>
                </c:pt>
                <c:pt idx="6">
                  <c:v>83</c:v>
                </c:pt>
                <c:pt idx="7">
                  <c:v>82</c:v>
                </c:pt>
                <c:pt idx="8">
                  <c:v>109</c:v>
                </c:pt>
                <c:pt idx="9">
                  <c:v>52</c:v>
                </c:pt>
                <c:pt idx="10">
                  <c:v>67</c:v>
                </c:pt>
                <c:pt idx="11">
                  <c:v>76</c:v>
                </c:pt>
                <c:pt idx="12">
                  <c:v>129</c:v>
                </c:pt>
                <c:pt idx="13">
                  <c:v>102</c:v>
                </c:pt>
                <c:pt idx="1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30-442E-8E3A-B342D9BAE6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1159968"/>
        <c:axId val="331157616"/>
      </c:lineChart>
      <c:catAx>
        <c:axId val="3311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31157616"/>
        <c:crosses val="autoZero"/>
        <c:auto val="1"/>
        <c:lblAlgn val="ctr"/>
        <c:lblOffset val="100"/>
        <c:noMultiLvlLbl val="0"/>
      </c:catAx>
      <c:valAx>
        <c:axId val="3311576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311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/>
      </a:pPr>
      <a:endParaRPr lang="en-CY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Ποσοστό ατόμων με ενδοφλέβια χρήση θετικών στην ηπατίτιδα Γ (% από αυτούς που εξετάστηκαν)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infectious!$N$116</c:f>
              <c:strCache>
                <c:ptCount val="1"/>
                <c:pt idx="0">
                  <c:v>Ποσοστό ενδοφλέβιων χρηστών θετικών στην ηπατίτιδα Γ (% από αυτούς που εξετάστηκαν)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infectious!$O$115:$AC$115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infectious!$O$116:$AC$116</c:f>
              <c:numCache>
                <c:formatCode>General</c:formatCode>
                <c:ptCount val="15"/>
                <c:pt idx="0">
                  <c:v>29.6</c:v>
                </c:pt>
                <c:pt idx="1">
                  <c:v>34.299999999999997</c:v>
                </c:pt>
                <c:pt idx="2">
                  <c:v>29.2</c:v>
                </c:pt>
                <c:pt idx="3">
                  <c:v>46.5</c:v>
                </c:pt>
                <c:pt idx="4">
                  <c:v>51.3</c:v>
                </c:pt>
                <c:pt idx="5">
                  <c:v>52.63</c:v>
                </c:pt>
                <c:pt idx="6">
                  <c:v>55.4</c:v>
                </c:pt>
                <c:pt idx="7">
                  <c:v>47.5</c:v>
                </c:pt>
                <c:pt idx="8">
                  <c:v>43.1</c:v>
                </c:pt>
                <c:pt idx="9">
                  <c:v>44.2</c:v>
                </c:pt>
                <c:pt idx="10">
                  <c:v>43.3</c:v>
                </c:pt>
                <c:pt idx="11">
                  <c:v>56.6</c:v>
                </c:pt>
                <c:pt idx="12">
                  <c:v>48.8</c:v>
                </c:pt>
                <c:pt idx="13">
                  <c:v>53.9</c:v>
                </c:pt>
                <c:pt idx="14">
                  <c:v>58.9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F5-4B3E-AC25-4D4870C22A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1158792"/>
        <c:axId val="331159184"/>
      </c:lineChart>
      <c:catAx>
        <c:axId val="33115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31159184"/>
        <c:crosses val="autoZero"/>
        <c:auto val="1"/>
        <c:lblAlgn val="ctr"/>
        <c:lblOffset val="100"/>
        <c:noMultiLvlLbl val="0"/>
      </c:catAx>
      <c:valAx>
        <c:axId val="331159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33115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Συνολικός αρ. ατόμων με χρήση οπιούχων και αρ. ατόμων σε θερ. υποκατάστασης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Sheet1!$F$6</c:f>
              <c:strCache>
                <c:ptCount val="1"/>
                <c:pt idx="0">
                  <c:v>αρ. ατόμων σε θερ. υποκατάστασης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Sheet1!$G$5:$R$5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Sheet1!$G$6:$R$6</c:f>
              <c:numCache>
                <c:formatCode>General</c:formatCode>
                <c:ptCount val="12"/>
                <c:pt idx="0">
                  <c:v>286</c:v>
                </c:pt>
                <c:pt idx="1">
                  <c:v>294</c:v>
                </c:pt>
                <c:pt idx="2">
                  <c:v>290</c:v>
                </c:pt>
                <c:pt idx="3">
                  <c:v>239</c:v>
                </c:pt>
                <c:pt idx="4">
                  <c:v>180</c:v>
                </c:pt>
                <c:pt idx="5">
                  <c:v>178</c:v>
                </c:pt>
                <c:pt idx="6">
                  <c:v>252</c:v>
                </c:pt>
                <c:pt idx="7">
                  <c:v>229</c:v>
                </c:pt>
                <c:pt idx="8">
                  <c:v>209</c:v>
                </c:pt>
                <c:pt idx="9">
                  <c:v>257</c:v>
                </c:pt>
                <c:pt idx="10">
                  <c:v>277</c:v>
                </c:pt>
                <c:pt idx="11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6E-44A7-98D2-E338050C51A4}"/>
            </c:ext>
          </c:extLst>
        </c:ser>
        <c:ser>
          <c:idx val="1"/>
          <c:order val="1"/>
          <c:tx>
            <c:strRef>
              <c:f>Sheet1!$F$7</c:f>
              <c:strCache>
                <c:ptCount val="1"/>
                <c:pt idx="0">
                  <c:v>συνολικός αρ. ατόμων που κάνουν χρήση οπιούχων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Sheet1!$G$5:$R$5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Sheet1!$G$7:$R$7</c:f>
              <c:numCache>
                <c:formatCode>General</c:formatCode>
                <c:ptCount val="12"/>
                <c:pt idx="0">
                  <c:v>1042</c:v>
                </c:pt>
                <c:pt idx="1">
                  <c:v>647</c:v>
                </c:pt>
                <c:pt idx="2">
                  <c:v>936</c:v>
                </c:pt>
                <c:pt idx="3">
                  <c:v>731</c:v>
                </c:pt>
                <c:pt idx="4">
                  <c:v>926</c:v>
                </c:pt>
                <c:pt idx="5">
                  <c:v>1094</c:v>
                </c:pt>
                <c:pt idx="6">
                  <c:v>1161</c:v>
                </c:pt>
                <c:pt idx="7">
                  <c:v>838</c:v>
                </c:pt>
                <c:pt idx="8">
                  <c:v>1168</c:v>
                </c:pt>
                <c:pt idx="9">
                  <c:v>1217</c:v>
                </c:pt>
                <c:pt idx="10">
                  <c:v>1022</c:v>
                </c:pt>
                <c:pt idx="11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6E-44A7-98D2-E338050C51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1104432"/>
        <c:axId val="1781103600"/>
      </c:lineChart>
      <c:catAx>
        <c:axId val="17811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781103600"/>
        <c:crosses val="autoZero"/>
        <c:auto val="1"/>
        <c:lblAlgn val="ctr"/>
        <c:lblOffset val="100"/>
        <c:noMultiLvlLbl val="0"/>
      </c:catAx>
      <c:valAx>
        <c:axId val="178110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7811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Αριθμός συριγγών που διανεμήθηκαν στην Κύπρο*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infectious!$C$143</c:f>
              <c:strCache>
                <c:ptCount val="1"/>
                <c:pt idx="0">
                  <c:v>αρ. συριγγών που διανεμήθηκαν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infectious!$D$142:$F$142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infectious!$D$143:$F$143</c:f>
              <c:numCache>
                <c:formatCode>General</c:formatCode>
                <c:ptCount val="3"/>
                <c:pt idx="0">
                  <c:v>243</c:v>
                </c:pt>
                <c:pt idx="1">
                  <c:v>878</c:v>
                </c:pt>
                <c:pt idx="2">
                  <c:v>7920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9D-4203-B35A-240172CA61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2348703"/>
        <c:axId val="872379487"/>
      </c:lineChart>
      <c:catAx>
        <c:axId val="87234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872379487"/>
        <c:crosses val="autoZero"/>
        <c:auto val="1"/>
        <c:lblAlgn val="ctr"/>
        <c:lblOffset val="100"/>
        <c:noMultiLvlLbl val="0"/>
      </c:catAx>
      <c:valAx>
        <c:axId val="87237948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87234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sz="1600" dirty="0"/>
              <a:t>Χρήση κάνναβης τουλάχιστον μια φορά σε όλη τη ζωή (%)</a:t>
            </a:r>
          </a:p>
        </c:rich>
      </c:tx>
      <c:overlay val="0"/>
      <c:spPr>
        <a:solidFill>
          <a:sysClr val="window" lastClr="FFFFFF">
            <a:alpha val="0"/>
          </a:sysClr>
        </a:solidFill>
        <a:ln w="26231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Sheet1!$B$452</c:f>
              <c:strCache>
                <c:ptCount val="1"/>
                <c:pt idx="0">
                  <c:v>αγόρια</c:v>
                </c:pt>
              </c:strCache>
            </c:strRef>
          </c:tx>
          <c:spPr>
            <a:ln w="29509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623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Sheet1!$C$451:$I$451</c:f>
              <c:numCache>
                <c:formatCode>General</c:formatCode>
                <c:ptCount val="7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  <c:pt idx="5">
                  <c:v>2015</c:v>
                </c:pt>
                <c:pt idx="6">
                  <c:v>2019</c:v>
                </c:pt>
              </c:numCache>
            </c:numRef>
          </c:cat>
          <c:val>
            <c:numRef>
              <c:f>Sheet1!$C$452:$I$452</c:f>
              <c:numCache>
                <c:formatCode>0</c:formatCode>
                <c:ptCount val="7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 formatCode="General">
                  <c:v>8</c:v>
                </c:pt>
                <c:pt idx="4" formatCode="General">
                  <c:v>10</c:v>
                </c:pt>
                <c:pt idx="5">
                  <c:v>9.9599999999999937</c:v>
                </c:pt>
                <c:pt idx="6" formatCode="General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08-4B14-A05C-D557393259DE}"/>
            </c:ext>
          </c:extLst>
        </c:ser>
        <c:ser>
          <c:idx val="1"/>
          <c:order val="1"/>
          <c:tx>
            <c:strRef>
              <c:f>Sheet1!$B$453</c:f>
              <c:strCache>
                <c:ptCount val="1"/>
                <c:pt idx="0">
                  <c:v>κορίτσια</c:v>
                </c:pt>
              </c:strCache>
            </c:strRef>
          </c:tx>
          <c:spPr>
            <a:ln w="29509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666666666666709E-2"/>
                  <c:y val="-2.1135233681360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08-4B14-A05C-D557393259DE}"/>
                </c:ext>
              </c:extLst>
            </c:dLbl>
            <c:spPr>
              <a:noFill/>
              <a:ln w="2623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Sheet1!$C$451:$I$451</c:f>
              <c:numCache>
                <c:formatCode>General</c:formatCode>
                <c:ptCount val="7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  <c:pt idx="5">
                  <c:v>2015</c:v>
                </c:pt>
                <c:pt idx="6">
                  <c:v>2019</c:v>
                </c:pt>
              </c:numCache>
            </c:numRef>
          </c:cat>
          <c:val>
            <c:numRef>
              <c:f>Sheet1!$C$453:$I$453</c:f>
              <c:numCache>
                <c:formatCode>0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  <c:pt idx="5">
                  <c:v>4.6800000000000068</c:v>
                </c:pt>
                <c:pt idx="6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08-4B14-A05C-D557393259DE}"/>
            </c:ext>
          </c:extLst>
        </c:ser>
        <c:ser>
          <c:idx val="2"/>
          <c:order val="2"/>
          <c:tx>
            <c:strRef>
              <c:f>Sheet1!$B$454</c:f>
              <c:strCache>
                <c:ptCount val="1"/>
                <c:pt idx="0">
                  <c:v>σύνολο</c:v>
                </c:pt>
              </c:strCache>
            </c:strRef>
          </c:tx>
          <c:spPr>
            <a:ln w="29509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623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Sheet1!$C$451:$I$451</c:f>
              <c:numCache>
                <c:formatCode>General</c:formatCode>
                <c:ptCount val="7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  <c:pt idx="5">
                  <c:v>2015</c:v>
                </c:pt>
                <c:pt idx="6">
                  <c:v>2019</c:v>
                </c:pt>
              </c:numCache>
            </c:numRef>
          </c:cat>
          <c:val>
            <c:numRef>
              <c:f>Sheet1!$C$454:$I$454</c:f>
              <c:numCache>
                <c:formatCode>0</c:formatCode>
                <c:ptCount val="7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7.2099999999999937</c:v>
                </c:pt>
                <c:pt idx="6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08-4B14-A05C-D5573932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150159"/>
        <c:axId val="1"/>
      </c:lineChart>
      <c:catAx>
        <c:axId val="112515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83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CY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836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558">
            <a:noFill/>
          </a:ln>
        </c:spPr>
        <c:txPr>
          <a:bodyPr rot="0" vert="horz"/>
          <a:lstStyle/>
          <a:p>
            <a:pPr>
              <a:defRPr/>
            </a:pPr>
            <a:endParaRPr lang="en-CY"/>
          </a:p>
        </c:txPr>
        <c:crossAx val="1125150159"/>
        <c:crosses val="autoZero"/>
        <c:crossBetween val="between"/>
      </c:valAx>
      <c:spPr>
        <a:noFill/>
        <a:ln w="26231">
          <a:noFill/>
        </a:ln>
      </c:spPr>
    </c:plotArea>
    <c:legend>
      <c:legendPos val="b"/>
      <c:overlay val="0"/>
      <c:spPr>
        <a:noFill/>
        <a:ln w="26231">
          <a:noFill/>
        </a:ln>
      </c:spPr>
    </c:legend>
    <c:plotVisOnly val="1"/>
    <c:dispBlanksAs val="gap"/>
    <c:showDLblsOverMax val="0"/>
  </c:chart>
  <c:spPr>
    <a:noFill/>
    <a:ln w="9836" cap="flat" cmpd="sng" algn="ctr">
      <a:noFill/>
      <a:round/>
    </a:ln>
    <a:effectLst/>
  </c:spPr>
  <c:txPr>
    <a:bodyPr/>
    <a:lstStyle/>
    <a:p>
      <a:pPr>
        <a:defRPr sz="1033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CY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Επικράτηση της χρήσης κάνναβης ανάμεσα στους φοιτητές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Επικράτηση της χρήσης κάνναβης ανάμεσα στους φοιτητές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62657091561939E-2"/>
                  <c:y val="-2.9670834795945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7-433A-8F09-6495622B6BD4}"/>
                </c:ext>
              </c:extLst>
            </c:dLbl>
            <c:dLbl>
              <c:idx val="1"/>
              <c:layout>
                <c:manualLayout>
                  <c:x val="1.1968880909634948E-2"/>
                  <c:y val="-3.708854349493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67-433A-8F09-6495622B6BD4}"/>
                </c:ext>
              </c:extLst>
            </c:dLbl>
            <c:dLbl>
              <c:idx val="2"/>
              <c:layout>
                <c:manualLayout>
                  <c:x val="1.1968880909634862E-2"/>
                  <c:y val="-4.079739784442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67-433A-8F09-6495622B6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 έστω και μια φορά σε όλη τη ζωή</c:v>
                </c:pt>
                <c:pt idx="1">
                  <c:v> κατά τον τελευταίο χρόνο</c:v>
                </c:pt>
                <c:pt idx="2">
                  <c:v> κατά τον τελευταίο μήνα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32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7-433A-8F09-6495622B6B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8672912"/>
        <c:axId val="1598692880"/>
        <c:axId val="0"/>
      </c:bar3DChart>
      <c:catAx>
        <c:axId val="15986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598692880"/>
        <c:crosses val="autoZero"/>
        <c:auto val="1"/>
        <c:lblAlgn val="ctr"/>
        <c:lblOffset val="100"/>
        <c:noMultiLvlLbl val="0"/>
      </c:catAx>
      <c:valAx>
        <c:axId val="15986928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5986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Αριθμός ατόμων που ξεκινά θεραπεία ανα κύρια ουσία κατάχρησης</a:t>
            </a:r>
            <a:endParaRPr lang="en-US" sz="1600" baseline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tdi_2018!$D$124</c:f>
              <c:strCache>
                <c:ptCount val="1"/>
                <c:pt idx="0">
                  <c:v>Κάνναβη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tdi_2018!$E$120:$U$120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tdi_2018!$E$124:$U$124</c:f>
              <c:numCache>
                <c:formatCode>General</c:formatCode>
                <c:ptCount val="17"/>
                <c:pt idx="0">
                  <c:v>93</c:v>
                </c:pt>
                <c:pt idx="1">
                  <c:v>102</c:v>
                </c:pt>
                <c:pt idx="2">
                  <c:v>127</c:v>
                </c:pt>
                <c:pt idx="3">
                  <c:v>214</c:v>
                </c:pt>
                <c:pt idx="4">
                  <c:v>172</c:v>
                </c:pt>
                <c:pt idx="5">
                  <c:v>224</c:v>
                </c:pt>
                <c:pt idx="6">
                  <c:v>295</c:v>
                </c:pt>
                <c:pt idx="7">
                  <c:v>485</c:v>
                </c:pt>
                <c:pt idx="8">
                  <c:v>532</c:v>
                </c:pt>
                <c:pt idx="9">
                  <c:v>579</c:v>
                </c:pt>
                <c:pt idx="10">
                  <c:v>634</c:v>
                </c:pt>
                <c:pt idx="11">
                  <c:v>469</c:v>
                </c:pt>
                <c:pt idx="12">
                  <c:v>501</c:v>
                </c:pt>
                <c:pt idx="13">
                  <c:v>444</c:v>
                </c:pt>
                <c:pt idx="14">
                  <c:v>566</c:v>
                </c:pt>
                <c:pt idx="15">
                  <c:v>490</c:v>
                </c:pt>
                <c:pt idx="16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D9-4B7D-82CF-C0DA87DCD8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4057248"/>
        <c:axId val="574058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tdi_2018!$D$121</c15:sqref>
                        </c15:formulaRef>
                      </c:ext>
                    </c:extLst>
                    <c:strCache>
                      <c:ptCount val="1"/>
                      <c:pt idx="0">
                        <c:v>Οπιοειδή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tdi_2018!$E$121:$U$121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299</c:v>
                      </c:pt>
                      <c:pt idx="1">
                        <c:v>266</c:v>
                      </c:pt>
                      <c:pt idx="2">
                        <c:v>300</c:v>
                      </c:pt>
                      <c:pt idx="3">
                        <c:v>399</c:v>
                      </c:pt>
                      <c:pt idx="4">
                        <c:v>327</c:v>
                      </c:pt>
                      <c:pt idx="5">
                        <c:v>382</c:v>
                      </c:pt>
                      <c:pt idx="6">
                        <c:v>363</c:v>
                      </c:pt>
                      <c:pt idx="7">
                        <c:v>365</c:v>
                      </c:pt>
                      <c:pt idx="8">
                        <c:v>278</c:v>
                      </c:pt>
                      <c:pt idx="9">
                        <c:v>270</c:v>
                      </c:pt>
                      <c:pt idx="10">
                        <c:v>271</c:v>
                      </c:pt>
                      <c:pt idx="11">
                        <c:v>205</c:v>
                      </c:pt>
                      <c:pt idx="12">
                        <c:v>212</c:v>
                      </c:pt>
                      <c:pt idx="13">
                        <c:v>212</c:v>
                      </c:pt>
                      <c:pt idx="14">
                        <c:v>272</c:v>
                      </c:pt>
                      <c:pt idx="15">
                        <c:v>182</c:v>
                      </c:pt>
                      <c:pt idx="16">
                        <c:v>154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5D9-4B7D-82CF-C0DA87DCD8D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tdi_2018!$D$122</c15:sqref>
                        </c15:formulaRef>
                      </c:ext>
                    </c:extLst>
                    <c:strCache>
                      <c:ptCount val="1"/>
                      <c:pt idx="0">
                        <c:v>Κοκαϊνη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tdi_2018!$E$122:$U$122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40</c:v>
                      </c:pt>
                      <c:pt idx="1">
                        <c:v>45</c:v>
                      </c:pt>
                      <c:pt idx="2">
                        <c:v>84</c:v>
                      </c:pt>
                      <c:pt idx="3">
                        <c:v>96</c:v>
                      </c:pt>
                      <c:pt idx="4">
                        <c:v>84</c:v>
                      </c:pt>
                      <c:pt idx="5">
                        <c:v>98</c:v>
                      </c:pt>
                      <c:pt idx="6">
                        <c:v>80</c:v>
                      </c:pt>
                      <c:pt idx="7">
                        <c:v>100</c:v>
                      </c:pt>
                      <c:pt idx="8">
                        <c:v>121</c:v>
                      </c:pt>
                      <c:pt idx="9">
                        <c:v>124</c:v>
                      </c:pt>
                      <c:pt idx="10">
                        <c:v>110</c:v>
                      </c:pt>
                      <c:pt idx="11">
                        <c:v>80</c:v>
                      </c:pt>
                      <c:pt idx="12">
                        <c:v>111</c:v>
                      </c:pt>
                      <c:pt idx="13">
                        <c:v>124</c:v>
                      </c:pt>
                      <c:pt idx="14">
                        <c:v>199</c:v>
                      </c:pt>
                      <c:pt idx="15">
                        <c:v>208</c:v>
                      </c:pt>
                      <c:pt idx="16">
                        <c:v>248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5D9-4B7D-82CF-C0DA87DCD8D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tdi_2018!$D$123</c15:sqref>
                        </c15:formulaRef>
                      </c:ext>
                    </c:extLst>
                    <c:strCache>
                      <c:ptCount val="1"/>
                      <c:pt idx="0">
                        <c:v>Διεγερτικά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CY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tdi_2018!$E$120:$U$120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tdi_2018!$E$123:$U$123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13</c:v>
                      </c:pt>
                      <c:pt idx="1">
                        <c:v>5</c:v>
                      </c:pt>
                      <c:pt idx="2">
                        <c:v>15</c:v>
                      </c:pt>
                      <c:pt idx="3">
                        <c:v>11</c:v>
                      </c:pt>
                      <c:pt idx="4">
                        <c:v>2</c:v>
                      </c:pt>
                      <c:pt idx="5">
                        <c:v>7</c:v>
                      </c:pt>
                      <c:pt idx="6">
                        <c:v>10</c:v>
                      </c:pt>
                      <c:pt idx="7">
                        <c:v>19</c:v>
                      </c:pt>
                      <c:pt idx="8">
                        <c:v>41</c:v>
                      </c:pt>
                      <c:pt idx="9">
                        <c:v>27</c:v>
                      </c:pt>
                      <c:pt idx="10">
                        <c:v>48</c:v>
                      </c:pt>
                      <c:pt idx="11">
                        <c:v>39</c:v>
                      </c:pt>
                      <c:pt idx="12">
                        <c:v>46</c:v>
                      </c:pt>
                      <c:pt idx="13">
                        <c:v>58</c:v>
                      </c:pt>
                      <c:pt idx="14">
                        <c:v>76</c:v>
                      </c:pt>
                      <c:pt idx="15">
                        <c:v>85</c:v>
                      </c:pt>
                      <c:pt idx="16">
                        <c:v>108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5D9-4B7D-82CF-C0DA87DCD8D3}"/>
                  </c:ext>
                </c:extLst>
              </c15:ser>
            </c15:filteredLineSeries>
          </c:ext>
        </c:extLst>
      </c:lineChart>
      <c:catAx>
        <c:axId val="5740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8560"/>
        <c:crosses val="autoZero"/>
        <c:auto val="1"/>
        <c:lblAlgn val="ctr"/>
        <c:lblOffset val="100"/>
        <c:noMultiLvlLbl val="0"/>
      </c:catAx>
      <c:valAx>
        <c:axId val="574058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57405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</c:dTable>
      <c:spPr>
        <a:noFill/>
        <a:ln>
          <a:solidFill>
            <a:srgbClr val="4F81B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0000">
          <a:lumMod val="15000"/>
          <a:lumOff val="85000"/>
          <a:alpha val="0"/>
        </a:srgbClr>
      </a:solidFill>
      <a:round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dirty="0"/>
              <a:t>Αριθμός νεαρών συλληφθέντων που παραπέμφθηκε σε θεραπεία μέσω του πρωτοκόλλου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Number of young offenders referred to treatment within the framewprk of the protocol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Sheet1!$C$7:$N$7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Sheet1!$C$8:$N$8</c:f>
              <c:numCache>
                <c:formatCode>General</c:formatCode>
                <c:ptCount val="12"/>
                <c:pt idx="0">
                  <c:v>102</c:v>
                </c:pt>
                <c:pt idx="1">
                  <c:v>138</c:v>
                </c:pt>
                <c:pt idx="2">
                  <c:v>226</c:v>
                </c:pt>
                <c:pt idx="3">
                  <c:v>256</c:v>
                </c:pt>
                <c:pt idx="4">
                  <c:v>285</c:v>
                </c:pt>
                <c:pt idx="5">
                  <c:v>278</c:v>
                </c:pt>
                <c:pt idx="6">
                  <c:v>283</c:v>
                </c:pt>
                <c:pt idx="7">
                  <c:v>213</c:v>
                </c:pt>
                <c:pt idx="8">
                  <c:v>236</c:v>
                </c:pt>
                <c:pt idx="9">
                  <c:v>244</c:v>
                </c:pt>
                <c:pt idx="10">
                  <c:v>178</c:v>
                </c:pt>
                <c:pt idx="11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E-48AF-9877-719431EF53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261520"/>
        <c:axId val="424259224"/>
      </c:lineChart>
      <c:catAx>
        <c:axId val="42426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424259224"/>
        <c:crosses val="autoZero"/>
        <c:auto val="1"/>
        <c:lblAlgn val="ctr"/>
        <c:lblOffset val="100"/>
        <c:noMultiLvlLbl val="0"/>
      </c:catAx>
      <c:valAx>
        <c:axId val="42425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42426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Δραστικότητα κάνναβης (%) </a:t>
            </a:r>
            <a:r>
              <a:rPr lang="en-GB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THC</a:t>
            </a:r>
            <a:r>
              <a:rPr lang="en-GB" baseline="0" dirty="0">
                <a:solidFill>
                  <a:schemeClr val="bg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min. av.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Sheet1!$C$5:$E$5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xVal>
          <c:yVal>
            <c:numRef>
              <c:f>Sheet1!$C$6:$E$6</c:f>
              <c:numCache>
                <c:formatCode>General</c:formatCode>
                <c:ptCount val="3"/>
                <c:pt idx="0">
                  <c:v>5.8</c:v>
                </c:pt>
                <c:pt idx="1">
                  <c:v>4.9000000000000004</c:v>
                </c:pt>
                <c:pt idx="2">
                  <c:v>10.199999999999999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5B-47F2-A552-E7FB5464D008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max. av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Sheet1!$C$5:$E$5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xVal>
          <c:yVal>
            <c:numRef>
              <c:f>Sheet1!$C$7:$E$7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18</c:v>
                </c:pt>
                <c:pt idx="2">
                  <c:v>19.899999999999999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5B-47F2-A552-E7FB5464D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9803184"/>
        <c:axId val="1789803600"/>
      </c:scatterChart>
      <c:valAx>
        <c:axId val="1789803184"/>
        <c:scaling>
          <c:orientation val="minMax"/>
          <c:min val="201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789803600"/>
        <c:crosses val="autoZero"/>
        <c:crossBetween val="midCat"/>
        <c:majorUnit val="1"/>
      </c:valAx>
      <c:valAx>
        <c:axId val="1789803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789803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Αριθμός αδικημάτων - κάνναβη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No of cannabis offences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Sheet1!$C$34:$T$34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Sheet1!$C$35:$T$35</c:f>
              <c:numCache>
                <c:formatCode>General</c:formatCode>
                <c:ptCount val="18"/>
                <c:pt idx="0">
                  <c:v>327</c:v>
                </c:pt>
                <c:pt idx="1">
                  <c:v>428</c:v>
                </c:pt>
                <c:pt idx="2">
                  <c:v>432</c:v>
                </c:pt>
                <c:pt idx="3">
                  <c:v>676</c:v>
                </c:pt>
                <c:pt idx="4">
                  <c:v>575</c:v>
                </c:pt>
                <c:pt idx="5">
                  <c:v>565</c:v>
                </c:pt>
                <c:pt idx="6">
                  <c:v>649</c:v>
                </c:pt>
                <c:pt idx="7">
                  <c:v>746</c:v>
                </c:pt>
                <c:pt idx="8">
                  <c:v>855</c:v>
                </c:pt>
                <c:pt idx="9">
                  <c:v>845</c:v>
                </c:pt>
                <c:pt idx="10">
                  <c:v>887</c:v>
                </c:pt>
                <c:pt idx="11">
                  <c:v>784</c:v>
                </c:pt>
                <c:pt idx="12">
                  <c:v>749</c:v>
                </c:pt>
                <c:pt idx="13">
                  <c:v>807</c:v>
                </c:pt>
                <c:pt idx="14">
                  <c:v>971</c:v>
                </c:pt>
                <c:pt idx="15">
                  <c:v>814</c:v>
                </c:pt>
                <c:pt idx="16">
                  <c:v>629</c:v>
                </c:pt>
                <c:pt idx="17">
                  <c:v>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CD-418B-9BDB-B05222051A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5375231"/>
        <c:axId val="1995829647"/>
      </c:lineChart>
      <c:catAx>
        <c:axId val="20953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1995829647"/>
        <c:crosses val="autoZero"/>
        <c:auto val="1"/>
        <c:lblAlgn val="ctr"/>
        <c:lblOffset val="100"/>
        <c:noMultiLvlLbl val="0"/>
      </c:catAx>
      <c:valAx>
        <c:axId val="199582964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Y"/>
          </a:p>
        </c:txPr>
        <c:crossAx val="20953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C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92EA8808-2B4E-40A8-8959-8B90A7E7D43B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A92827CD-FEFC-4EE1-A0FE-C99009D60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9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F8F1A74E-CF90-4FBD-8EA8-B188C7B2FDF8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37793545-5522-4680-BB44-F47442BBF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7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69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4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29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457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37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637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12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049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83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42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493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09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598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769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285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08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108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254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236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769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63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874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072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86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20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22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381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175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55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954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748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602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6840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5922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501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853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707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972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1406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71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512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21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579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747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1142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3684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6149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7461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7693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8724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σχέση με την υπόλοιπη Ευρώπη, τα ποσοστά θνησιμότητας της Κύπρου βρίσκονται σε μέτρια επίπεδα.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5947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σχέση με την υπόλοιπη Ευρώπη, τα ποσοστά θνησιμότητας της Κύπρου βρίσκονται σε μέτρια επίπεδα.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070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σχέση με την υπόλοιπη Ευρώπη, τα ποσοστά θνησιμότητας της Κύπρου βρίσκονται σε μέτρια επίπεδα.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79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40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42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44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5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96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72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53A7B4-1A25-4435-92C5-386C17BDE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696899E-0740-4953-916A-6493D11D1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8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870FA5-9625-457B-AEDB-811ADA401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01B4B8C-BA48-497D-A9C0-7D99EABD87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1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041990-3752-44DB-8BC3-EA8C941C5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D5F394C-E678-48EB-A387-591CE8BF7C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77D07-0F43-4519-BDED-38A2F25B5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00" y="5248476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62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40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68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407D7-83B1-497F-BB16-D82BE6D418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86" y="5270267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2151F-1CB4-4C0D-BC99-23594954F6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48476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5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073E-E877-4F92-BBB8-9F1BEA1E19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99" y="5248476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72E7F-0D2E-46F5-8F1A-74D6E34E91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48476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7/7/2022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5B6DA5D-927C-4F22-BF91-40FB7E352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457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89383-0747-40F5-A29A-A8CDA015E5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103" y="5243713"/>
            <a:ext cx="2466667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6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6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6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6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6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ac.org.cy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chart" Target="../charts/char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chart" Target="../charts/char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oanna.yiasemi@naac.org.cy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E71AE-E1C4-5B49-B35E-E3F136BD1434}"/>
              </a:ext>
            </a:extLst>
          </p:cNvPr>
          <p:cNvSpPr txBox="1"/>
          <p:nvPr/>
        </p:nvSpPr>
        <p:spPr>
          <a:xfrm>
            <a:off x="1380759" y="4770800"/>
            <a:ext cx="890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Ιωάννα Γιασεμή</a:t>
            </a:r>
          </a:p>
          <a:p>
            <a:pPr algn="ctr"/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Προϊστάμενη Τμήματος Παρακολούθησης/ ΕΚΤΕΠΝ</a:t>
            </a:r>
          </a:p>
          <a:p>
            <a:pPr algn="ctr"/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Αρχή Αντιμετώπισης Εξαρτήσεων Κύπρου</a:t>
            </a:r>
          </a:p>
          <a:p>
            <a:pPr algn="ctr"/>
            <a:r>
              <a:rPr lang="en-GB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www.naac.org.cy</a:t>
            </a:r>
            <a:endParaRPr lang="en-GB" dirty="0"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8BCE45-F007-41A4-A205-B91EC9AADEA3}"/>
              </a:ext>
            </a:extLst>
          </p:cNvPr>
          <p:cNvSpPr txBox="1">
            <a:spLocks/>
          </p:cNvSpPr>
          <p:nvPr/>
        </p:nvSpPr>
        <p:spPr>
          <a:xfrm>
            <a:off x="826988" y="156186"/>
            <a:ext cx="10538023" cy="14773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endParaRPr lang="el-GR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Κατάσταση του Φαινομένου των </a:t>
            </a:r>
          </a:p>
          <a:p>
            <a:pPr algn="ctr"/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Ε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ξαρτησιογόνων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Ο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υσιών στην Κύπρο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43681-B092-4B35-9A55-033C22C2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76" y="2146296"/>
            <a:ext cx="3413759" cy="222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3E6E8-649A-4A44-A3A1-AB21B84E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9" y="5876459"/>
            <a:ext cx="8065827" cy="9815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7354CE-306B-E44B-94F1-1D98029E45F7}"/>
              </a:ext>
            </a:extLst>
          </p:cNvPr>
          <p:cNvCxnSpPr>
            <a:cxnSpLocks/>
          </p:cNvCxnSpPr>
          <p:nvPr/>
        </p:nvCxnSpPr>
        <p:spPr>
          <a:xfrm>
            <a:off x="2674961" y="518615"/>
            <a:ext cx="69603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04189-FD29-8247-BD08-EBCEEAE72A4D}"/>
              </a:ext>
            </a:extLst>
          </p:cNvPr>
          <p:cNvCxnSpPr>
            <a:cxnSpLocks/>
          </p:cNvCxnSpPr>
          <p:nvPr/>
        </p:nvCxnSpPr>
        <p:spPr>
          <a:xfrm>
            <a:off x="2615820" y="1912962"/>
            <a:ext cx="69603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53C1D22-D8A3-4714-94FA-B07CE62A8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67" y="2593298"/>
            <a:ext cx="3813980" cy="9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Μαθητικός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5D4754F1-8C18-BE11-B636-FB6E8E403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84688"/>
              </p:ext>
            </p:extLst>
          </p:nvPr>
        </p:nvGraphicFramePr>
        <p:xfrm>
          <a:off x="2507810" y="1204111"/>
          <a:ext cx="6509441" cy="416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45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Φοιτητικός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EA6FA-AFC2-39EA-0F15-81F72A4D8F1A}"/>
              </a:ext>
            </a:extLst>
          </p:cNvPr>
          <p:cNvSpPr txBox="1"/>
          <p:nvPr/>
        </p:nvSpPr>
        <p:spPr>
          <a:xfrm>
            <a:off x="1141536" y="1558158"/>
            <a:ext cx="9315216" cy="306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2021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</a:t>
            </a:r>
            <a:r>
              <a:rPr lang="el-GR" sz="2400" b="1" kern="12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σειρά της έρευνας στην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Κύπρο </a:t>
            </a:r>
          </a:p>
          <a:p>
            <a:endParaRPr lang="el-GR" sz="2400" b="1" kern="1200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Ομάδα στόχος: φοιτητές των κρατικών και ιδιωτικών πανεπιστημιακών ιδρυμάτων στην Κύπρο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Τελικό (έγκυρο) δείγμα – 2882 φοιτητές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97784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Φοιτητικός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480B7A5-F3AD-CF7F-67A0-DFC284B70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805082"/>
              </p:ext>
            </p:extLst>
          </p:nvPr>
        </p:nvGraphicFramePr>
        <p:xfrm>
          <a:off x="2566930" y="1200839"/>
          <a:ext cx="6885542" cy="440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424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1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Αιτήματα θεραπείας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CE701-8E38-840A-9186-6C64DB0B31C8}"/>
              </a:ext>
            </a:extLst>
          </p:cNvPr>
          <p:cNvSpPr txBox="1"/>
          <p:nvPr/>
        </p:nvSpPr>
        <p:spPr>
          <a:xfrm>
            <a:off x="1141536" y="985131"/>
            <a:ext cx="9315216" cy="583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400" b="1" kern="1200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Διαχρονική αύξηση των αιτημάτων για θεραπεία: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l-GR" sz="2400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πραγματική</a:t>
            </a: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αύξηση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l-GR" sz="2400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α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ύξηση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της διαθεσιμότητας της θεραπείας</a:t>
            </a:r>
            <a:endParaRPr lang="el-GR" sz="2400" b="1" i="1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l-GR" sz="2400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ε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φαρμογή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του πρωτοκόλλου παραπομπής νεαρών συλληφθέντων από την ΥΚΑΝ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l-GR" sz="2400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μείωση του στιγματισμού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5140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1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Αιτήματα θεραπείας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331B8E6-BA8C-B54E-665A-5DE87119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052966"/>
              </p:ext>
            </p:extLst>
          </p:nvPr>
        </p:nvGraphicFramePr>
        <p:xfrm>
          <a:off x="1808480" y="1219201"/>
          <a:ext cx="8602460" cy="503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875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ΥΚΑΝ, 202</a:t>
            </a:r>
            <a:r>
              <a:rPr lang="en-GB" sz="1400" i="1" dirty="0"/>
              <a:t>1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Αιτήματα θεραπείας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BA4CB05-5F81-4394-8FBF-9D3904089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968853"/>
              </p:ext>
            </p:extLst>
          </p:nvPr>
        </p:nvGraphicFramePr>
        <p:xfrm>
          <a:off x="2434974" y="1057038"/>
          <a:ext cx="7233007" cy="458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375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Δραστικότητα - %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THC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4E6ECC6-3887-D20E-58B2-48D5B5F95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625511"/>
              </p:ext>
            </p:extLst>
          </p:nvPr>
        </p:nvGraphicFramePr>
        <p:xfrm>
          <a:off x="2044924" y="1476260"/>
          <a:ext cx="7451616" cy="428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96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Αδικήματα σχετιζόμενα με την κάνναβη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B72ABF-B4E8-4D9B-A5F2-5ECF668F8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60995"/>
              </p:ext>
            </p:extLst>
          </p:nvPr>
        </p:nvGraphicFramePr>
        <p:xfrm>
          <a:off x="2178121" y="1216342"/>
          <a:ext cx="7685070" cy="423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907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Κατασχέσεις κάνναβης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8408A21-65BB-4A90-A7D6-15B07DED7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548382"/>
              </p:ext>
            </p:extLst>
          </p:nvPr>
        </p:nvGraphicFramePr>
        <p:xfrm>
          <a:off x="1972637" y="1387020"/>
          <a:ext cx="7315199" cy="425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995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443745" y="6384579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Κατασχέσεις κάνναβης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DEA97BB-4065-4B03-A381-A9826D84B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49358"/>
              </p:ext>
            </p:extLst>
          </p:nvPr>
        </p:nvGraphicFramePr>
        <p:xfrm>
          <a:off x="1972639" y="1448660"/>
          <a:ext cx="7880278" cy="41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996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0.png">
            <a:extLst>
              <a:ext uri="{FF2B5EF4-FFF2-40B4-BE49-F238E27FC236}">
                <a16:creationId xmlns:a16="http://schemas.microsoft.com/office/drawing/2014/main" id="{ACD78D00-229D-B25B-D75A-C35B910F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09" y="1860836"/>
            <a:ext cx="1268057" cy="14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FEE33-AFC1-965E-368F-BE9CECC5F40D}"/>
              </a:ext>
            </a:extLst>
          </p:cNvPr>
          <p:cNvSpPr txBox="1"/>
          <p:nvPr/>
        </p:nvSpPr>
        <p:spPr>
          <a:xfrm>
            <a:off x="5402495" y="2419312"/>
            <a:ext cx="338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ΚΑΝΝΑΒΗ</a:t>
            </a:r>
            <a:endParaRPr lang="en-CY" sz="32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20DDFC-DB78-6562-3EE1-FCD0EB52BDAF}"/>
              </a:ext>
            </a:extLst>
          </p:cNvPr>
          <p:cNvCxnSpPr>
            <a:cxnSpLocks/>
          </p:cNvCxnSpPr>
          <p:nvPr/>
        </p:nvCxnSpPr>
        <p:spPr>
          <a:xfrm>
            <a:off x="2467766" y="1525483"/>
            <a:ext cx="696035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91E3F-7DE7-4FAB-F0C6-56A371200415}"/>
              </a:ext>
            </a:extLst>
          </p:cNvPr>
          <p:cNvCxnSpPr>
            <a:cxnSpLocks/>
          </p:cNvCxnSpPr>
          <p:nvPr/>
        </p:nvCxnSpPr>
        <p:spPr>
          <a:xfrm>
            <a:off x="2467766" y="3691618"/>
            <a:ext cx="696035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8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DFEE33-AFC1-965E-368F-BE9CECC5F40D}"/>
              </a:ext>
            </a:extLst>
          </p:cNvPr>
          <p:cNvSpPr txBox="1"/>
          <p:nvPr/>
        </p:nvSpPr>
        <p:spPr>
          <a:xfrm>
            <a:off x="5155916" y="2316163"/>
            <a:ext cx="338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3B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ΚΟΚΑΪΝΗ</a:t>
            </a:r>
            <a:endParaRPr lang="en-CY" sz="3200" dirty="0">
              <a:solidFill>
                <a:srgbClr val="3B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20DDFC-DB78-6562-3EE1-FCD0EB52BDAF}"/>
              </a:ext>
            </a:extLst>
          </p:cNvPr>
          <p:cNvCxnSpPr>
            <a:cxnSpLocks/>
          </p:cNvCxnSpPr>
          <p:nvPr/>
        </p:nvCxnSpPr>
        <p:spPr>
          <a:xfrm>
            <a:off x="2467766" y="1525483"/>
            <a:ext cx="6960358" cy="0"/>
          </a:xfrm>
          <a:prstGeom prst="line">
            <a:avLst/>
          </a:prstGeom>
          <a:ln>
            <a:solidFill>
              <a:srgbClr val="3B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91E3F-7DE7-4FAB-F0C6-56A371200415}"/>
              </a:ext>
            </a:extLst>
          </p:cNvPr>
          <p:cNvCxnSpPr>
            <a:cxnSpLocks/>
          </p:cNvCxnSpPr>
          <p:nvPr/>
        </p:nvCxnSpPr>
        <p:spPr>
          <a:xfrm>
            <a:off x="2467766" y="3691618"/>
            <a:ext cx="6960358" cy="0"/>
          </a:xfrm>
          <a:prstGeom prst="line">
            <a:avLst/>
          </a:prstGeom>
          <a:ln>
            <a:solidFill>
              <a:srgbClr val="3B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4386C77C-77EA-0254-024A-15855EE293F4}"/>
              </a:ext>
            </a:extLst>
          </p:cNvPr>
          <p:cNvSpPr>
            <a:spLocks/>
          </p:cNvSpPr>
          <p:nvPr/>
        </p:nvSpPr>
        <p:spPr bwMode="auto">
          <a:xfrm>
            <a:off x="3287730" y="2198671"/>
            <a:ext cx="1119883" cy="1047962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Γενικός πληθυσμός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BCE7EF"/>
              </a:highlight>
              <a:latin typeface="+mn-lt"/>
            </a:endParaRPr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EEF4C-A7EA-95BE-877D-EEA29EDD2AA8}"/>
              </a:ext>
            </a:extLst>
          </p:cNvPr>
          <p:cNvSpPr txBox="1"/>
          <p:nvPr/>
        </p:nvSpPr>
        <p:spPr>
          <a:xfrm>
            <a:off x="2448614" y="1805591"/>
            <a:ext cx="6955537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πληθυσμού που δοκιμάζει την κοκαΐνη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πληθυσμού που αναφέρει πρόσφατη χρήση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D6B81-FB62-18DB-69F9-3ABBBB52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4" y="2012350"/>
            <a:ext cx="1497435" cy="18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Γενικός πληθυσμός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BCE7EF"/>
              </a:highlight>
              <a:latin typeface="+mn-lt"/>
            </a:endParaRPr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316590-3F24-D529-C7F5-16B490DBCDC0}"/>
              </a:ext>
            </a:extLst>
          </p:cNvPr>
          <p:cNvGraphicFramePr>
            <a:graphicFrameLocks/>
          </p:cNvGraphicFramePr>
          <p:nvPr/>
        </p:nvGraphicFramePr>
        <p:xfrm>
          <a:off x="1927952" y="1244906"/>
          <a:ext cx="7921128" cy="466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5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Φοιτητικός πληθυσμός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BCE7EF"/>
              </a:highlight>
              <a:latin typeface="+mn-lt"/>
            </a:endParaRPr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B597C6-2F62-36E8-A578-0B1265214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46757"/>
              </p:ext>
            </p:extLst>
          </p:nvPr>
        </p:nvGraphicFramePr>
        <p:xfrm>
          <a:off x="2044924" y="1432193"/>
          <a:ext cx="7495683" cy="429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522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Αιτήματα Θεραπείας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BCE7EF"/>
              </a:highlight>
              <a:latin typeface="+mn-lt"/>
            </a:endParaRPr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0DAFE12-4C0F-8472-329D-4D27CD1E5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04693"/>
              </p:ext>
            </p:extLst>
          </p:nvPr>
        </p:nvGraphicFramePr>
        <p:xfrm>
          <a:off x="1808480" y="1219201"/>
          <a:ext cx="805728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3285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Καθαρότητα κοκαΐνης (%) </a:t>
            </a:r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D1B2EB-E7AF-6DEB-FE6E-D189C07FC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31313"/>
              </p:ext>
            </p:extLst>
          </p:nvPr>
        </p:nvGraphicFramePr>
        <p:xfrm>
          <a:off x="2221908" y="1392967"/>
          <a:ext cx="7067372" cy="431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04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2022</a:t>
            </a:r>
            <a:endParaRPr lang="en-US" sz="1400" i="1" dirty="0"/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4FD7E-A742-2F20-6E25-DC4AE004A2FD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Αδικήματα σχετιζόμενα με την 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κοκαΐνη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EB03F9E-8B05-4966-988A-9EDFEABDD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819560"/>
              </p:ext>
            </p:extLst>
          </p:nvPr>
        </p:nvGraphicFramePr>
        <p:xfrm>
          <a:off x="2167847" y="1448663"/>
          <a:ext cx="7230189" cy="43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733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2022</a:t>
            </a:r>
            <a:endParaRPr lang="en-US" sz="1400" i="1" dirty="0"/>
          </a:p>
        </p:txBody>
      </p:sp>
      <p:sp>
        <p:nvSpPr>
          <p:cNvPr id="11" name="AutoShape 1">
            <a:extLst>
              <a:ext uri="{FF2B5EF4-FFF2-40B4-BE49-F238E27FC236}">
                <a16:creationId xmlns:a16="http://schemas.microsoft.com/office/drawing/2014/main" id="{FA3DE241-E58D-B6F6-7DFF-FD99A7A1917B}"/>
              </a:ext>
            </a:extLst>
          </p:cNvPr>
          <p:cNvSpPr>
            <a:spLocks/>
          </p:cNvSpPr>
          <p:nvPr/>
        </p:nvSpPr>
        <p:spPr bwMode="auto">
          <a:xfrm>
            <a:off x="822359" y="348217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CY" sz="1800" kern="12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4FD7E-A742-2F20-6E25-DC4AE004A2FD}"/>
              </a:ext>
            </a:extLst>
          </p:cNvPr>
          <p:cNvSpPr txBox="1"/>
          <p:nvPr/>
        </p:nvSpPr>
        <p:spPr>
          <a:xfrm>
            <a:off x="2057649" y="444876"/>
            <a:ext cx="4038352" cy="523220"/>
          </a:xfrm>
          <a:prstGeom prst="rect">
            <a:avLst/>
          </a:prstGeom>
          <a:solidFill>
            <a:srgbClr val="BCE7EF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Κατασχέσεις 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CE7EF"/>
                </a:highlight>
                <a:latin typeface="+mn-lt"/>
              </a:rPr>
              <a:t>κοκαΐνης</a:t>
            </a:r>
            <a:endParaRPr lang="en-CY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893096-CE65-4B53-AB42-B4B688AAE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719270"/>
              </p:ext>
            </p:extLst>
          </p:nvPr>
        </p:nvGraphicFramePr>
        <p:xfrm>
          <a:off x="2057649" y="1191809"/>
          <a:ext cx="7395913" cy="423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023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DFEE33-AFC1-965E-368F-BE9CECC5F40D}"/>
              </a:ext>
            </a:extLst>
          </p:cNvPr>
          <p:cNvSpPr txBox="1"/>
          <p:nvPr/>
        </p:nvSpPr>
        <p:spPr>
          <a:xfrm>
            <a:off x="5155916" y="2316163"/>
            <a:ext cx="358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ΜΕΘΑΜΦΕΤΑΜΙΝΗ</a:t>
            </a:r>
            <a:endParaRPr lang="en-CY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20DDFC-DB78-6562-3EE1-FCD0EB52BDAF}"/>
              </a:ext>
            </a:extLst>
          </p:cNvPr>
          <p:cNvCxnSpPr>
            <a:cxnSpLocks/>
          </p:cNvCxnSpPr>
          <p:nvPr/>
        </p:nvCxnSpPr>
        <p:spPr>
          <a:xfrm>
            <a:off x="2467766" y="1525483"/>
            <a:ext cx="69603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91E3F-7DE7-4FAB-F0C6-56A371200415}"/>
              </a:ext>
            </a:extLst>
          </p:cNvPr>
          <p:cNvCxnSpPr>
            <a:cxnSpLocks/>
          </p:cNvCxnSpPr>
          <p:nvPr/>
        </p:nvCxnSpPr>
        <p:spPr>
          <a:xfrm>
            <a:off x="2467766" y="3691618"/>
            <a:ext cx="69603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410860D-03D5-7BBE-E28E-E1B820E4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096" y="166275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9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Αιτήματα Θεραπείας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58AD2-F3C8-4BB7-7D80-7CFA41F9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4" y="209615"/>
            <a:ext cx="1279364" cy="100475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A85AFF8-EA65-3355-1D5B-D1B8551CC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117599"/>
              </p:ext>
            </p:extLst>
          </p:nvPr>
        </p:nvGraphicFramePr>
        <p:xfrm>
          <a:off x="1808480" y="1219201"/>
          <a:ext cx="8393139" cy="48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589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E2444-FEF2-7A8A-FD49-4D5631B3BE87}"/>
              </a:ext>
            </a:extLst>
          </p:cNvPr>
          <p:cNvSpPr txBox="1"/>
          <p:nvPr/>
        </p:nvSpPr>
        <p:spPr>
          <a:xfrm>
            <a:off x="1141536" y="1558158"/>
            <a:ext cx="9315216" cy="403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2019</a:t>
            </a:r>
            <a:r>
              <a:rPr lang="en-GB" sz="24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:</a:t>
            </a:r>
            <a:r>
              <a:rPr lang="el-GR" sz="24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 </a:t>
            </a: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5</a:t>
            </a:r>
            <a:r>
              <a:rPr lang="el-GR" sz="2400" b="1" baseline="300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η</a:t>
            </a: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  σειρά της έρευνας στην Κύπρο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l-GR" sz="2400" b="1" dirty="0">
              <a:solidFill>
                <a:srgbClr val="898989"/>
              </a:solidFill>
              <a:latin typeface="Calibri"/>
              <a:ea typeface="+mn-ea"/>
              <a:cs typeface="Arial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2022: επόμενη σειρά της έρευνας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Ομάδα στόχος: άτομα ηλικίας 15-64 ετών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Μεθοδολογία: </a:t>
            </a:r>
            <a:r>
              <a:rPr lang="el-GR" sz="2400" b="1" dirty="0" err="1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Πολυσταδιακή</a:t>
            </a: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 </a:t>
            </a:r>
            <a:r>
              <a:rPr lang="el-GR" sz="2400" b="1" dirty="0" err="1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στρωματοποιημένη</a:t>
            </a: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 δειγματοληψία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  <a:sym typeface="Arial"/>
              </a:rPr>
              <a:t>Τελικό (έγκυρο) δείγμα : 3511 άτομα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endParaRPr lang="el-GR" sz="2400" b="1" dirty="0">
              <a:solidFill>
                <a:srgbClr val="898989"/>
              </a:solidFill>
              <a:latin typeface="Calibri"/>
              <a:ea typeface="+mn-ea"/>
              <a:cs typeface="Arial" pitchFamily="34" charset="0"/>
              <a:sym typeface="Arial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endParaRPr lang="en-CY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390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Προβληματική χρήση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58AD2-F3C8-4BB7-7D80-7CFA41F9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4" y="209615"/>
            <a:ext cx="1279364" cy="100475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D060A2-82EA-AC95-8E60-7BA71FCF8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739770"/>
              </p:ext>
            </p:extLst>
          </p:nvPr>
        </p:nvGraphicFramePr>
        <p:xfrm>
          <a:off x="2170324" y="1311007"/>
          <a:ext cx="7227064" cy="478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80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Αδικήματα σχετιζόμενα με την μεθαμφεταμίνη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3B679F-BDCA-79A4-8BF5-C576C4E0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4" y="209615"/>
            <a:ext cx="1279364" cy="100475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0CF30E-F5C0-4314-A346-81E62A2E8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840437"/>
              </p:ext>
            </p:extLst>
          </p:nvPr>
        </p:nvGraphicFramePr>
        <p:xfrm>
          <a:off x="2311685" y="1335653"/>
          <a:ext cx="7230189" cy="438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3000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Κατασχέσεις μεθαμφεταμίνης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3B679F-BDCA-79A4-8BF5-C576C4E0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4" y="209615"/>
            <a:ext cx="1279364" cy="100475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A2F18A-9534-4060-8120-92979D3FF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22063"/>
              </p:ext>
            </p:extLst>
          </p:nvPr>
        </p:nvGraphicFramePr>
        <p:xfrm>
          <a:off x="1937624" y="1448666"/>
          <a:ext cx="7483777" cy="419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317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DFEE33-AFC1-965E-368F-BE9CECC5F40D}"/>
              </a:ext>
            </a:extLst>
          </p:cNvPr>
          <p:cNvSpPr txBox="1"/>
          <p:nvPr/>
        </p:nvSpPr>
        <p:spPr>
          <a:xfrm>
            <a:off x="4958730" y="2231365"/>
            <a:ext cx="358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MDMA</a:t>
            </a:r>
            <a:endParaRPr lang="en-CY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20DDFC-DB78-6562-3EE1-FCD0EB52BDAF}"/>
              </a:ext>
            </a:extLst>
          </p:cNvPr>
          <p:cNvCxnSpPr>
            <a:cxnSpLocks/>
          </p:cNvCxnSpPr>
          <p:nvPr/>
        </p:nvCxnSpPr>
        <p:spPr>
          <a:xfrm>
            <a:off x="2467766" y="1607677"/>
            <a:ext cx="696035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91E3F-7DE7-4FAB-F0C6-56A371200415}"/>
              </a:ext>
            </a:extLst>
          </p:cNvPr>
          <p:cNvCxnSpPr>
            <a:cxnSpLocks/>
          </p:cNvCxnSpPr>
          <p:nvPr/>
        </p:nvCxnSpPr>
        <p:spPr>
          <a:xfrm>
            <a:off x="2467766" y="3442470"/>
            <a:ext cx="696035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632D89-AC24-8680-BBA1-481A3C0B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766" y="2019980"/>
            <a:ext cx="1160296" cy="8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9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074A55-96C2-2810-CB32-A70FB1B83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994122"/>
              </p:ext>
            </p:extLst>
          </p:nvPr>
        </p:nvGraphicFramePr>
        <p:xfrm>
          <a:off x="3319462" y="1407563"/>
          <a:ext cx="5968375" cy="376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259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Φοιτητικός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4C2C9BE-954C-781E-3EFB-0D86DF706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651160"/>
              </p:ext>
            </p:extLst>
          </p:nvPr>
        </p:nvGraphicFramePr>
        <p:xfrm>
          <a:off x="2332234" y="1541130"/>
          <a:ext cx="6955603" cy="410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495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Περιεκτικότητα χαπιών τύπου </a:t>
            </a:r>
            <a:r>
              <a:rPr lang="el-GR" sz="2800" dirty="0" err="1">
                <a:solidFill>
                  <a:schemeClr val="bg1"/>
                </a:solidFill>
                <a:latin typeface="+mn-lt"/>
              </a:rPr>
              <a:t>Έκστασι</a:t>
            </a:r>
            <a:r>
              <a:rPr lang="el-GR" sz="2800" dirty="0">
                <a:solidFill>
                  <a:schemeClr val="bg1"/>
                </a:solidFill>
                <a:latin typeface="+mn-lt"/>
              </a:rPr>
              <a:t> 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46A2FE8-EC37-BFE0-9081-62493B0BCFBF}"/>
              </a:ext>
            </a:extLst>
          </p:cNvPr>
          <p:cNvSpPr txBox="1">
            <a:spLocks/>
          </p:cNvSpPr>
          <p:nvPr/>
        </p:nvSpPr>
        <p:spPr>
          <a:xfrm>
            <a:off x="1083147" y="1512867"/>
            <a:ext cx="9450939" cy="3242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Arial" panose="020B0604020202020204" pitchFamily="34" charset="0"/>
              <a:buChar char="•"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Τι περιέχουν τα χάπια αυτά</a:t>
            </a:r>
            <a:r>
              <a:rPr lang="el-GR" dirty="0"/>
              <a:t>;</a:t>
            </a:r>
            <a:endParaRPr kumimoji="0" lang="el-GR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sz="2200" dirty="0"/>
              <a:t>Είναι όντως </a:t>
            </a:r>
            <a:r>
              <a:rPr lang="en-GB" sz="2200" dirty="0"/>
              <a:t>MDMA </a:t>
            </a:r>
            <a:r>
              <a:rPr lang="el-GR" sz="2200" dirty="0"/>
              <a:t>ή περιέχουν άλλες ουσίες</a:t>
            </a:r>
            <a:r>
              <a:rPr lang="el-GR" dirty="0"/>
              <a:t>;</a:t>
            </a:r>
            <a:endParaRPr kumimoji="0" lang="el-GR" sz="3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>
              <a:buNone/>
            </a:pP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kumimoji="0" lang="el-GR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40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439545" y="6219618"/>
            <a:ext cx="290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Κρατικό Χημείο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Περιεκτικότητα χαπιών τύπου </a:t>
            </a:r>
            <a:r>
              <a:rPr lang="el-GR" sz="2800" dirty="0" err="1">
                <a:solidFill>
                  <a:schemeClr val="bg1"/>
                </a:solidFill>
                <a:latin typeface="+mn-lt"/>
              </a:rPr>
              <a:t>Έκστασι</a:t>
            </a:r>
            <a:r>
              <a:rPr lang="el-GR" sz="2800" dirty="0">
                <a:solidFill>
                  <a:schemeClr val="bg1"/>
                </a:solidFill>
                <a:latin typeface="+mn-lt"/>
              </a:rPr>
              <a:t> 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6A1FB8-A355-E125-F7F0-6E6002719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293882"/>
              </p:ext>
            </p:extLst>
          </p:nvPr>
        </p:nvGraphicFramePr>
        <p:xfrm>
          <a:off x="2198669" y="1210056"/>
          <a:ext cx="6935055" cy="473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529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Περιεκτικότητα χαπιών τύπου </a:t>
            </a:r>
            <a:r>
              <a:rPr lang="el-GR" sz="2800" dirty="0" err="1">
                <a:solidFill>
                  <a:schemeClr val="bg1"/>
                </a:solidFill>
                <a:latin typeface="+mn-lt"/>
              </a:rPr>
              <a:t>Έκστασι</a:t>
            </a:r>
            <a:r>
              <a:rPr lang="el-GR" sz="2800" dirty="0">
                <a:solidFill>
                  <a:schemeClr val="bg1"/>
                </a:solidFill>
                <a:latin typeface="+mn-lt"/>
              </a:rPr>
              <a:t> 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46A2FE8-EC37-BFE0-9081-62493B0BCFBF}"/>
              </a:ext>
            </a:extLst>
          </p:cNvPr>
          <p:cNvSpPr txBox="1">
            <a:spLocks/>
          </p:cNvSpPr>
          <p:nvPr/>
        </p:nvSpPr>
        <p:spPr>
          <a:xfrm>
            <a:off x="1083147" y="1512867"/>
            <a:ext cx="9450939" cy="3242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Arial" panose="020B0604020202020204" pitchFamily="34" charset="0"/>
              <a:buChar char="•"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Κατά το έτος 2020: </a:t>
            </a:r>
            <a:r>
              <a:rPr kumimoji="0" lang="el-G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98% περιείχαν </a:t>
            </a:r>
            <a:r>
              <a:rPr lang="el-GR" b="1" dirty="0"/>
              <a:t>«</a:t>
            </a:r>
            <a:r>
              <a:rPr kumimoji="0" lang="el-G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λοιπές ουσίες»</a:t>
            </a:r>
          </a:p>
          <a:p>
            <a:pPr marL="228600" indent="0">
              <a:buNone/>
            </a:pPr>
            <a:endParaRPr lang="el-GR" dirty="0"/>
          </a:p>
          <a:p>
            <a:pPr marL="228600" indent="0" algn="ctr">
              <a:buNone/>
            </a:pPr>
            <a:r>
              <a:rPr lang="el-GR" sz="6600" dirty="0"/>
              <a:t>;</a:t>
            </a:r>
            <a:r>
              <a:rPr lang="el-GR" sz="4400" dirty="0"/>
              <a:t> </a:t>
            </a:r>
            <a:r>
              <a:rPr lang="el-GR" sz="6600" dirty="0"/>
              <a:t>; ; ; ; ;</a:t>
            </a:r>
            <a:endParaRPr kumimoji="0" lang="el-GR" sz="6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 algn="ctr">
              <a:buNone/>
            </a:pPr>
            <a:endParaRPr kumimoji="0" lang="el-GR" sz="9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 algn="ctr">
              <a:buNone/>
            </a:pPr>
            <a:endParaRPr kumimoji="0" lang="el-GR" sz="9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 algn="ctr">
              <a:buNone/>
            </a:pPr>
            <a:endParaRPr kumimoji="0" lang="el-GR" sz="8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 algn="ctr">
              <a:buNone/>
            </a:pPr>
            <a:endParaRPr kumimoji="0" lang="el-GR" sz="6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0" algn="ctr">
              <a:buNone/>
            </a:pPr>
            <a:endParaRPr kumimoji="0" lang="el-GR" sz="5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84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Περιεκτικότητα χαπιών τύπου </a:t>
            </a:r>
            <a:r>
              <a:rPr lang="el-GR" sz="2800" dirty="0" err="1">
                <a:solidFill>
                  <a:schemeClr val="bg1"/>
                </a:solidFill>
                <a:latin typeface="+mn-lt"/>
              </a:rPr>
              <a:t>Έκστασι</a:t>
            </a:r>
            <a:r>
              <a:rPr lang="el-GR" sz="2800" dirty="0">
                <a:solidFill>
                  <a:schemeClr val="bg1"/>
                </a:solidFill>
                <a:latin typeface="+mn-lt"/>
              </a:rPr>
              <a:t> 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46A2FE8-EC37-BFE0-9081-62493B0BCFBF}"/>
              </a:ext>
            </a:extLst>
          </p:cNvPr>
          <p:cNvSpPr txBox="1">
            <a:spLocks/>
          </p:cNvSpPr>
          <p:nvPr/>
        </p:nvSpPr>
        <p:spPr>
          <a:xfrm>
            <a:off x="1083147" y="1512867"/>
            <a:ext cx="9450939" cy="3242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Arial" panose="020B0604020202020204" pitchFamily="34" charset="0"/>
              <a:buChar char="•"/>
            </a:pPr>
            <a:endParaRPr kumimoji="0" lang="en-GB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GB" dirty="0"/>
          </a:p>
          <a:p>
            <a:pPr marL="571500" algn="ctr">
              <a:buFont typeface="Arial" panose="020B0604020202020204" pitchFamily="34" charset="0"/>
              <a:buChar char="•"/>
            </a:pPr>
            <a:r>
              <a:rPr lang="el-GR" dirty="0"/>
              <a:t>94,4% αναβολικά</a:t>
            </a:r>
          </a:p>
          <a:p>
            <a:pPr marL="571500" algn="ctr">
              <a:buFont typeface="Arial" panose="020B0604020202020204" pitchFamily="34" charset="0"/>
              <a:buChar char="•"/>
            </a:pPr>
            <a:r>
              <a:rPr lang="el-GR" dirty="0"/>
              <a:t>1,8% </a:t>
            </a:r>
            <a:r>
              <a:rPr lang="el-GR" dirty="0" err="1"/>
              <a:t>Εφεδρίνη</a:t>
            </a:r>
            <a:endParaRPr lang="el-GR" dirty="0"/>
          </a:p>
          <a:p>
            <a:pPr marL="571500" algn="ctr">
              <a:buFont typeface="Arial" panose="020B0604020202020204" pitchFamily="34" charset="0"/>
              <a:buChar char="•"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0,5% </a:t>
            </a:r>
            <a:r>
              <a:rPr kumimoji="0" lang="el-GR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βενζοδιαζεπίνες</a:t>
            </a:r>
            <a:endParaRPr kumimoji="0" lang="el-GR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571500" algn="ctr">
              <a:buFont typeface="Arial" panose="020B0604020202020204" pitchFamily="34" charset="0"/>
              <a:buChar char="•"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1,2% άλλες ουσίες</a:t>
            </a:r>
          </a:p>
          <a:p>
            <a:pPr marL="457200" indent="-228600" algn="ctr">
              <a:buFont typeface="Arial" panose="020B0604020202020204" pitchFamily="34" charset="0"/>
              <a:buChar char="•"/>
            </a:pP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4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E2444-FEF2-7A8A-FD49-4D5631B3BE87}"/>
              </a:ext>
            </a:extLst>
          </p:cNvPr>
          <p:cNvSpPr txBox="1"/>
          <p:nvPr/>
        </p:nvSpPr>
        <p:spPr>
          <a:xfrm>
            <a:off x="1141536" y="1558158"/>
            <a:ext cx="9315216" cy="97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endParaRPr lang="el-GR" sz="2400" b="1" dirty="0">
              <a:solidFill>
                <a:srgbClr val="898989"/>
              </a:solidFill>
              <a:latin typeface="Calibri"/>
              <a:ea typeface="+mn-ea"/>
              <a:cs typeface="Arial" pitchFamily="34" charset="0"/>
              <a:sym typeface="Arial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4"/>
              </a:buBlip>
              <a:defRPr/>
            </a:pPr>
            <a:endParaRPr lang="en-CY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9D652-7D32-D525-58DD-1D300E198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18" y="2044477"/>
            <a:ext cx="1497435" cy="1837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07B798-7436-4DB2-1DD2-6A71939D85D7}"/>
              </a:ext>
            </a:extLst>
          </p:cNvPr>
          <p:cNvSpPr txBox="1"/>
          <p:nvPr/>
        </p:nvSpPr>
        <p:spPr>
          <a:xfrm>
            <a:off x="2474250" y="1803880"/>
            <a:ext cx="695553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πληθυσμού που δοκιμάζει την κάνναβη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πληθυσμού που αναφέρει πρόσφατη και τρέχουσα χρήση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πληθυσμού που συνεχίζει τη χρήση</a:t>
            </a:r>
            <a:endParaRPr lang="en-CY" sz="2400" b="1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8" y="444876"/>
            <a:ext cx="7230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Περιεκτικότητα χαπιών τύπου </a:t>
            </a:r>
            <a:r>
              <a:rPr lang="el-GR" sz="2800" dirty="0" err="1">
                <a:solidFill>
                  <a:schemeClr val="bg1"/>
                </a:solidFill>
                <a:latin typeface="+mn-lt"/>
              </a:rPr>
              <a:t>Έκστασι</a:t>
            </a:r>
            <a:r>
              <a:rPr lang="el-GR" sz="2800" dirty="0">
                <a:solidFill>
                  <a:schemeClr val="bg1"/>
                </a:solidFill>
                <a:latin typeface="+mn-lt"/>
              </a:rPr>
              <a:t> 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9BEF5-07C6-5B77-F099-B9E5579F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7" y="277967"/>
            <a:ext cx="1160296" cy="85703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46A2FE8-EC37-BFE0-9081-62493B0BCFBF}"/>
              </a:ext>
            </a:extLst>
          </p:cNvPr>
          <p:cNvSpPr txBox="1">
            <a:spLocks/>
          </p:cNvSpPr>
          <p:nvPr/>
        </p:nvSpPr>
        <p:spPr>
          <a:xfrm>
            <a:off x="1083147" y="1512867"/>
            <a:ext cx="9450939" cy="3242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l-GR" dirty="0"/>
              <a:t>Προηγούμενα χρόνια: «άλλες ουσίες»</a:t>
            </a:r>
            <a:endParaRPr kumimoji="0" lang="en-GB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GB" dirty="0"/>
          </a:p>
          <a:p>
            <a:pPr marL="571500">
              <a:buFont typeface="Arial" panose="020B0604020202020204" pitchFamily="34" charset="0"/>
              <a:buChar char="•"/>
            </a:pPr>
            <a:r>
              <a:rPr lang="el-GR" dirty="0" err="1"/>
              <a:t>Τραμαδόλη</a:t>
            </a:r>
            <a:endParaRPr lang="el-GR" dirty="0"/>
          </a:p>
          <a:p>
            <a:pPr marL="571500">
              <a:buFont typeface="Arial" panose="020B0604020202020204" pitchFamily="34" charset="0"/>
              <a:buChar char="•"/>
            </a:pPr>
            <a:r>
              <a:rPr lang="el-GR" dirty="0" err="1"/>
              <a:t>Οξυκοδώνη</a:t>
            </a:r>
            <a:endParaRPr lang="el-GR" dirty="0"/>
          </a:p>
          <a:p>
            <a:pPr marL="571500">
              <a:buFont typeface="Arial" panose="020B0604020202020204" pitchFamily="34" charset="0"/>
              <a:buChar char="•"/>
            </a:pPr>
            <a:r>
              <a:rPr lang="el-GR" dirty="0" err="1"/>
              <a:t>Παρακεταμόλη</a:t>
            </a:r>
            <a:endParaRPr lang="el-GR" dirty="0"/>
          </a:p>
          <a:p>
            <a:pPr marL="5715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85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DFEE33-AFC1-965E-368F-BE9CECC5F40D}"/>
              </a:ext>
            </a:extLst>
          </p:cNvPr>
          <p:cNvSpPr txBox="1"/>
          <p:nvPr/>
        </p:nvSpPr>
        <p:spPr>
          <a:xfrm>
            <a:off x="4958730" y="2231365"/>
            <a:ext cx="358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ΟΠΙΟΕΙΔΗ</a:t>
            </a:r>
            <a:endParaRPr lang="en-CY"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20DDFC-DB78-6562-3EE1-FCD0EB52BDAF}"/>
              </a:ext>
            </a:extLst>
          </p:cNvPr>
          <p:cNvCxnSpPr>
            <a:cxnSpLocks/>
          </p:cNvCxnSpPr>
          <p:nvPr/>
        </p:nvCxnSpPr>
        <p:spPr>
          <a:xfrm>
            <a:off x="2467766" y="1607677"/>
            <a:ext cx="69603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91E3F-7DE7-4FAB-F0C6-56A371200415}"/>
              </a:ext>
            </a:extLst>
          </p:cNvPr>
          <p:cNvCxnSpPr>
            <a:cxnSpLocks/>
          </p:cNvCxnSpPr>
          <p:nvPr/>
        </p:nvCxnSpPr>
        <p:spPr>
          <a:xfrm>
            <a:off x="2467766" y="3527232"/>
            <a:ext cx="69603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1">
            <a:extLst>
              <a:ext uri="{FF2B5EF4-FFF2-40B4-BE49-F238E27FC236}">
                <a16:creationId xmlns:a16="http://schemas.microsoft.com/office/drawing/2014/main" id="{C67F234F-19FD-DB89-C5C6-87FAEE364DF1}"/>
              </a:ext>
            </a:extLst>
          </p:cNvPr>
          <p:cNvGrpSpPr>
            <a:grpSpLocks/>
          </p:cNvGrpSpPr>
          <p:nvPr/>
        </p:nvGrpSpPr>
        <p:grpSpPr bwMode="auto">
          <a:xfrm>
            <a:off x="2794571" y="1982913"/>
            <a:ext cx="934947" cy="1089054"/>
            <a:chOff x="9752" y="-75"/>
            <a:chExt cx="830" cy="1093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603C8959-48DE-5489-388E-8A450C4AD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13045B4-0127-3BF4-E366-2AF6B2029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538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Αιτήματα Θεραπείας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7C84C16-379D-E5AC-1DBC-91F0E9DB48CE}"/>
              </a:ext>
            </a:extLst>
          </p:cNvPr>
          <p:cNvGrpSpPr>
            <a:grpSpLocks/>
          </p:cNvGrpSpPr>
          <p:nvPr/>
        </p:nvGrpSpPr>
        <p:grpSpPr bwMode="auto">
          <a:xfrm>
            <a:off x="911746" y="320436"/>
            <a:ext cx="527050" cy="693738"/>
            <a:chOff x="9752" y="-75"/>
            <a:chExt cx="830" cy="109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211C4D7-3292-3B0C-CCC5-4F06532E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C52024D-8AEB-B16E-9ABC-2D56F7755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5608CEE-314D-CF36-1B1B-47DAB78D0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19"/>
              </p:ext>
            </p:extLst>
          </p:nvPr>
        </p:nvGraphicFramePr>
        <p:xfrm>
          <a:off x="1808480" y="1219200"/>
          <a:ext cx="8216869" cy="479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0764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Προβληματική χρήση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7C84C16-379D-E5AC-1DBC-91F0E9DB48CE}"/>
              </a:ext>
            </a:extLst>
          </p:cNvPr>
          <p:cNvGrpSpPr>
            <a:grpSpLocks/>
          </p:cNvGrpSpPr>
          <p:nvPr/>
        </p:nvGrpSpPr>
        <p:grpSpPr bwMode="auto">
          <a:xfrm>
            <a:off x="911746" y="320436"/>
            <a:ext cx="527050" cy="693738"/>
            <a:chOff x="9752" y="-75"/>
            <a:chExt cx="830" cy="109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211C4D7-3292-3B0C-CCC5-4F06532E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C52024D-8AEB-B16E-9ABC-2D56F7755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BD810BC-1AAF-43C5-6001-B59FE2C8F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49519"/>
              </p:ext>
            </p:extLst>
          </p:nvPr>
        </p:nvGraphicFramePr>
        <p:xfrm>
          <a:off x="2229080" y="1288973"/>
          <a:ext cx="7733840" cy="461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2016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F4FA8E-B61C-4F4B-8BE4-EBF0D455F215}"/>
              </a:ext>
            </a:extLst>
          </p:cNvPr>
          <p:cNvSpPr txBox="1">
            <a:spLocks/>
          </p:cNvSpPr>
          <p:nvPr/>
        </p:nvSpPr>
        <p:spPr>
          <a:xfrm>
            <a:off x="233724" y="279002"/>
            <a:ext cx="11724552" cy="71937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l-GR" dirty="0"/>
              <a:t>Δείκτης Θανάτων οφειλόμενων σε υπερβολική δόση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433194-69A6-377D-E707-916A7DA552C4}"/>
              </a:ext>
            </a:extLst>
          </p:cNvPr>
          <p:cNvSpPr txBox="1"/>
          <p:nvPr/>
        </p:nvSpPr>
        <p:spPr>
          <a:xfrm>
            <a:off x="1038557" y="1779955"/>
            <a:ext cx="988287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Συλλογή πληροφοριών από το 2004 για όλους τους αφύσικους θανάτους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Ομάδα εργασίας: Κρατικό Χημείο, ΥΚΑΝ, Μονάδα Παρακολούθησης Υγείας, Ιατροδικαστική Υπηρεσία, Τμήμα Παρακολούθησης/ ΕΚΤΕΠΝ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Από το 2004: 161 θάνατοι από υπερβολική δόση</a:t>
            </a:r>
          </a:p>
        </p:txBody>
      </p:sp>
    </p:spTree>
    <p:extLst>
      <p:ext uri="{BB962C8B-B14F-4D97-AF65-F5344CB8AC3E}">
        <p14:creationId xmlns:p14="http://schemas.microsoft.com/office/powerpoint/2010/main" val="3444856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F4FA8E-B61C-4F4B-8BE4-EBF0D455F215}"/>
              </a:ext>
            </a:extLst>
          </p:cNvPr>
          <p:cNvSpPr txBox="1">
            <a:spLocks/>
          </p:cNvSpPr>
          <p:nvPr/>
        </p:nvSpPr>
        <p:spPr>
          <a:xfrm>
            <a:off x="233724" y="279002"/>
            <a:ext cx="11724552" cy="71937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l-GR" dirty="0"/>
              <a:t>Δείκτης Θανάτων οφειλόμενων σε υπερβολική δόση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1DC57-882E-4783-B2E3-6AB76C56F8CF}"/>
              </a:ext>
            </a:extLst>
          </p:cNvPr>
          <p:cNvSpPr txBox="1"/>
          <p:nvPr/>
        </p:nvSpPr>
        <p:spPr>
          <a:xfrm>
            <a:off x="10403840" y="6578998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n-GB" sz="1400" i="1" dirty="0"/>
              <a:t>EKTE</a:t>
            </a:r>
            <a:r>
              <a:rPr lang="el-GR" sz="1400" i="1" dirty="0"/>
              <a:t>ΠΝ</a:t>
            </a:r>
            <a:r>
              <a:rPr lang="en-GB" sz="1400" i="1" dirty="0"/>
              <a:t>, 202</a:t>
            </a:r>
            <a:r>
              <a:rPr lang="el-GR" sz="1400" i="1" dirty="0"/>
              <a:t>2</a:t>
            </a:r>
            <a:endParaRPr lang="en-US" sz="1400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00000-0008-0000-0C00-000009000000}"/>
              </a:ext>
            </a:extLst>
          </p:cNvPr>
          <p:cNvGrpSpPr/>
          <p:nvPr/>
        </p:nvGrpSpPr>
        <p:grpSpPr>
          <a:xfrm>
            <a:off x="779145" y="1577277"/>
            <a:ext cx="1364615" cy="1348804"/>
            <a:chOff x="0" y="0"/>
            <a:chExt cx="1001356" cy="13869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000000-0008-0000-0C00-000006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1001356" cy="135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000000-0008-0000-0C00-000007000000}"/>
                </a:ext>
              </a:extLst>
            </p:cNvPr>
            <p:cNvCxnSpPr/>
            <p:nvPr/>
          </p:nvCxnSpPr>
          <p:spPr>
            <a:xfrm>
              <a:off x="523875" y="0"/>
              <a:ext cx="0" cy="1358392"/>
            </a:xfrm>
            <a:prstGeom prst="line">
              <a:avLst/>
            </a:prstGeom>
            <a:ln w="34925">
              <a:solidFill>
                <a:srgbClr val="2455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1A2A7D08-F9E1-476B-8A27-1AAB46CFA295}"/>
              </a:ext>
            </a:extLst>
          </p:cNvPr>
          <p:cNvSpPr txBox="1"/>
          <p:nvPr/>
        </p:nvSpPr>
        <p:spPr>
          <a:xfrm>
            <a:off x="692965" y="1093460"/>
            <a:ext cx="1600200" cy="257175"/>
          </a:xfrm>
          <a:prstGeom prst="rect">
            <a:avLst/>
          </a:prstGeom>
          <a:solidFill>
            <a:srgbClr val="24559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Κατανομή</a:t>
            </a:r>
            <a:r>
              <a:rPr lang="el-GR" sz="1200" b="1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φύλου</a:t>
            </a:r>
            <a:endParaRPr lang="en-GB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19EDC81-B5B9-416D-BA2B-8E0C1D5B7F4D}"/>
              </a:ext>
            </a:extLst>
          </p:cNvPr>
          <p:cNvSpPr txBox="1"/>
          <p:nvPr/>
        </p:nvSpPr>
        <p:spPr>
          <a:xfrm>
            <a:off x="855652" y="2951912"/>
            <a:ext cx="483255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100" b="1" i="0" u="none" strike="noStrike" dirty="0">
                <a:solidFill>
                  <a:srgbClr val="404040"/>
                </a:solidFill>
                <a:latin typeface="Helvetica"/>
                <a:cs typeface="Helvetica"/>
              </a:rPr>
              <a:t>12%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BC85F71-9A8B-4B92-BFF6-AD71C6FAD283}"/>
              </a:ext>
            </a:extLst>
          </p:cNvPr>
          <p:cNvSpPr txBox="1"/>
          <p:nvPr/>
        </p:nvSpPr>
        <p:spPr>
          <a:xfrm>
            <a:off x="1660505" y="2951912"/>
            <a:ext cx="483255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88%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26EFC952-A218-4B5C-9FF1-C208F2060704}"/>
              </a:ext>
            </a:extLst>
          </p:cNvPr>
          <p:cNvSpPr txBox="1"/>
          <p:nvPr/>
        </p:nvSpPr>
        <p:spPr>
          <a:xfrm>
            <a:off x="6359799" y="1049428"/>
            <a:ext cx="3766185" cy="285751"/>
          </a:xfrm>
          <a:prstGeom prst="rect">
            <a:avLst/>
          </a:prstGeom>
          <a:solidFill>
            <a:srgbClr val="24559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Άμεσοι</a:t>
            </a:r>
            <a:r>
              <a:rPr lang="el-GR" sz="1050" b="1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θάνατοι ανά έτος</a:t>
            </a:r>
            <a:endParaRPr lang="en-GB" sz="105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7EA1214-2D30-4B53-A331-55085453366C}"/>
              </a:ext>
            </a:extLst>
          </p:cNvPr>
          <p:cNvSpPr txBox="1"/>
          <p:nvPr/>
        </p:nvSpPr>
        <p:spPr>
          <a:xfrm>
            <a:off x="3043426" y="1060122"/>
            <a:ext cx="1981199" cy="581025"/>
          </a:xfrm>
          <a:prstGeom prst="rect">
            <a:avLst/>
          </a:prstGeom>
          <a:solidFill>
            <a:srgbClr val="24559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Αποτελέσματα</a:t>
            </a:r>
            <a:r>
              <a:rPr lang="el-GR" sz="1200" b="1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τοξικολογικών αναλύσεων</a:t>
            </a:r>
            <a:endParaRPr lang="en-GB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D8A246A0-EEC8-4AEC-B3C7-7D0A74EB708E}"/>
              </a:ext>
            </a:extLst>
          </p:cNvPr>
          <p:cNvSpPr txBox="1"/>
          <p:nvPr/>
        </p:nvSpPr>
        <p:spPr>
          <a:xfrm>
            <a:off x="4559755" y="5157922"/>
            <a:ext cx="1981199" cy="581025"/>
          </a:xfrm>
          <a:prstGeom prst="rect">
            <a:avLst/>
          </a:prstGeom>
          <a:solidFill>
            <a:srgbClr val="24559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Άμεσοι θάνατοι 2004-2021 ανά τύπο εθνικότητας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/>
        </p:nvGraphicFramePr>
        <p:xfrm>
          <a:off x="6396545" y="1417142"/>
          <a:ext cx="4555707" cy="252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95B82D4-DB44-4F5E-B38E-8410F46D9487}"/>
              </a:ext>
            </a:extLst>
          </p:cNvPr>
          <p:cNvGraphicFramePr>
            <a:graphicFrameLocks/>
          </p:cNvGraphicFramePr>
          <p:nvPr/>
        </p:nvGraphicFramePr>
        <p:xfrm>
          <a:off x="6540954" y="4020993"/>
          <a:ext cx="4411297" cy="263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825E25C-066F-EBA4-2132-4CB81FDF92E6}"/>
              </a:ext>
            </a:extLst>
          </p:cNvPr>
          <p:cNvGraphicFramePr>
            <a:graphicFrameLocks/>
          </p:cNvGraphicFramePr>
          <p:nvPr/>
        </p:nvGraphicFramePr>
        <p:xfrm>
          <a:off x="2547990" y="1702893"/>
          <a:ext cx="3197861" cy="223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9437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Λοιμώδη νοσήματα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/>
        </p:nvGraphicFramePr>
        <p:xfrm>
          <a:off x="2424701" y="1173318"/>
          <a:ext cx="6893960" cy="500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360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Λοιμώδη νοσήματα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38478"/>
              </p:ext>
            </p:extLst>
          </p:nvPr>
        </p:nvGraphicFramePr>
        <p:xfrm>
          <a:off x="2599363" y="1294547"/>
          <a:ext cx="6873410" cy="438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8300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n-GB" sz="1400" i="1" dirty="0"/>
              <a:t>EMCDDA</a:t>
            </a:r>
            <a:r>
              <a:rPr lang="el-GR" sz="1400" i="1" dirty="0"/>
              <a:t>, 2021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Λοιμώδη νοσήματα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02D6B-A94D-9067-CA1B-F52AD526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6" y="1428212"/>
            <a:ext cx="9601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8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499066" y="635501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n-GB" sz="1400" i="1" dirty="0"/>
              <a:t>EMCDDA</a:t>
            </a:r>
            <a:r>
              <a:rPr lang="el-GR" sz="1400" i="1" dirty="0"/>
              <a:t>, 2020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Μέτρα μείωσης της βλάβης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E45982C-FEC6-5936-AC20-7D9FAD5B0AC4}"/>
              </a:ext>
            </a:extLst>
          </p:cNvPr>
          <p:cNvSpPr txBox="1">
            <a:spLocks/>
          </p:cNvSpPr>
          <p:nvPr/>
        </p:nvSpPr>
        <p:spPr>
          <a:xfrm>
            <a:off x="638282" y="1584786"/>
            <a:ext cx="8361879" cy="3911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l-GR" b="1" dirty="0"/>
              <a:t>ΣΤΟΧΟΣ ΠΟΥ 2020 για μείωση της μετάδοσης των λοιμωδών νοσημάτων</a:t>
            </a:r>
          </a:p>
          <a:p>
            <a:pPr marL="228600" indent="0">
              <a:buNone/>
            </a:pPr>
            <a:endParaRPr lang="el-GR" b="1" dirty="0"/>
          </a:p>
          <a:p>
            <a:pPr marL="228600" indent="0">
              <a:buNone/>
            </a:pPr>
            <a:r>
              <a:rPr lang="el-GR" dirty="0"/>
              <a:t>1. Διανομή αποστειρωμένων συριγγών/ </a:t>
            </a:r>
            <a:r>
              <a:rPr lang="el-GR" dirty="0" err="1"/>
              <a:t>βελόνων</a:t>
            </a:r>
            <a:r>
              <a:rPr lang="en-GB" dirty="0"/>
              <a:t>: </a:t>
            </a:r>
            <a:r>
              <a:rPr lang="en-GB" b="1" i="1" dirty="0"/>
              <a:t>200 </a:t>
            </a:r>
            <a:r>
              <a:rPr lang="el-GR" b="1" i="1" dirty="0"/>
              <a:t>σύριγγες το χρόνο ανά άτομο με ενδοφλέβια χρήση </a:t>
            </a:r>
          </a:p>
          <a:p>
            <a:pPr marL="228600" indent="0">
              <a:buNone/>
            </a:pPr>
            <a:endParaRPr lang="el-GR" dirty="0"/>
          </a:p>
          <a:p>
            <a:pPr marL="228600" indent="0">
              <a:buNone/>
            </a:pPr>
            <a:r>
              <a:rPr lang="el-GR" dirty="0"/>
              <a:t>2. Αναλογία ατόμων που έχει ανάγκη από θεραπεία υποκατάστασης (</a:t>
            </a:r>
            <a:r>
              <a:rPr lang="el-GR" dirty="0" err="1"/>
              <a:t>αρ</a:t>
            </a:r>
            <a:r>
              <a:rPr lang="el-GR" dirty="0"/>
              <a:t>. ατόμων με προβληματική χρήση οπιοειδών), οι οποίοι λαμβάνουν αυτή τη θεραπεία</a:t>
            </a:r>
            <a:r>
              <a:rPr lang="en-GB" dirty="0"/>
              <a:t> :</a:t>
            </a:r>
            <a:r>
              <a:rPr lang="el-GR" dirty="0"/>
              <a:t> </a:t>
            </a:r>
            <a:r>
              <a:rPr lang="el-GR" b="1" i="1" dirty="0"/>
              <a:t>40 %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5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B6FB16D-05D2-1AB7-5C79-648C629F8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23756"/>
              </p:ext>
            </p:extLst>
          </p:nvPr>
        </p:nvGraphicFramePr>
        <p:xfrm>
          <a:off x="1921268" y="1216341"/>
          <a:ext cx="7989696" cy="472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60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97017" y="6550223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n-GB" sz="1400" i="1" dirty="0"/>
              <a:t>EMCDDA</a:t>
            </a:r>
            <a:r>
              <a:rPr lang="el-GR" sz="1400" i="1" dirty="0"/>
              <a:t>, 2022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Μέτρα μείωσης της βλάβης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DB3C4A3-EDAC-8D1C-92ED-A20CDD4A7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79" y="1235470"/>
            <a:ext cx="9067441" cy="4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8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499066" y="635501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n-GB" sz="1400" i="1" dirty="0"/>
              <a:t>EMCDDA</a:t>
            </a:r>
            <a:r>
              <a:rPr lang="el-GR" sz="1400" i="1" dirty="0"/>
              <a:t>, 2020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Μέτρα μείωσης της βλάβης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E45982C-FEC6-5936-AC20-7D9FAD5B0AC4}"/>
              </a:ext>
            </a:extLst>
          </p:cNvPr>
          <p:cNvSpPr txBox="1">
            <a:spLocks/>
          </p:cNvSpPr>
          <p:nvPr/>
        </p:nvSpPr>
        <p:spPr>
          <a:xfrm>
            <a:off x="638282" y="1584786"/>
            <a:ext cx="10057116" cy="3911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l-GR" b="1" dirty="0"/>
              <a:t>ΣΤΟΧΟΣ ΠΟΥ 2020 για μείωση της μετάδοσης των λοιμωδών νοσημάτων/ πρόληψης της υπερβολικής δόσης ουσιών</a:t>
            </a:r>
          </a:p>
          <a:p>
            <a:pPr marL="228600" indent="0">
              <a:buNone/>
            </a:pPr>
            <a:endParaRPr lang="el-GR" b="1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dirty="0"/>
              <a:t>2020: 1 εκατομμύριο άτομα που κάνουν προβληματική χρήση οπιοειδών στην ΕΕ και 514 000 χρήστες OAT με συνολική κάλυψη της θεραπείας 50%. </a:t>
            </a:r>
          </a:p>
          <a:p>
            <a:pPr marL="228600" indent="0">
              <a:buNone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l-GR" dirty="0"/>
              <a:t>Το 2020, οι μόνες χώρες που πέτυχαν τον στόχο του 2020 του Παγκόσμιου Οργανισμού Υγείας (ΠΟΥ): Τσεχία, Ισπανία, Λουξεμβούργο και Νορβηγία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300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</a:t>
            </a:r>
            <a:r>
              <a:rPr lang="en-GB" sz="1400" i="1" dirty="0"/>
              <a:t>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Προβληματική χρήση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7C84C16-379D-E5AC-1DBC-91F0E9DB48CE}"/>
              </a:ext>
            </a:extLst>
          </p:cNvPr>
          <p:cNvGrpSpPr>
            <a:grpSpLocks/>
          </p:cNvGrpSpPr>
          <p:nvPr/>
        </p:nvGrpSpPr>
        <p:grpSpPr bwMode="auto">
          <a:xfrm>
            <a:off x="911746" y="320436"/>
            <a:ext cx="527050" cy="693738"/>
            <a:chOff x="9752" y="-75"/>
            <a:chExt cx="830" cy="109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211C4D7-3292-3B0C-CCC5-4F06532E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C52024D-8AEB-B16E-9ABC-2D56F7755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57437C-B6C3-15A4-AD8B-F6D87A400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59023"/>
              </p:ext>
            </p:extLst>
          </p:nvPr>
        </p:nvGraphicFramePr>
        <p:xfrm>
          <a:off x="3691943" y="1160989"/>
          <a:ext cx="7199779" cy="475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46FA384-A2B0-54E5-9C97-A576A8844A15}"/>
              </a:ext>
            </a:extLst>
          </p:cNvPr>
          <p:cNvSpPr txBox="1">
            <a:spLocks/>
          </p:cNvSpPr>
          <p:nvPr/>
        </p:nvSpPr>
        <p:spPr>
          <a:xfrm>
            <a:off x="638283" y="1584787"/>
            <a:ext cx="2844656" cy="2103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kumimoji="0" lang="el-G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Κύπρος 2020: κάλυψη θεραπείας υποκατάστασης – 21%</a:t>
            </a:r>
            <a:endParaRPr lang="el-GR" sz="2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l-GR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  <a:p>
            <a:pPr indent="-2286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57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622356" y="6396335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2022</a:t>
            </a:r>
            <a:endParaRPr lang="en-US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47130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Μέτρα μείωσης της βλάβης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,416 Hepatitis C Virus Stock Photos, Pictures &amp; Royalty-Free Images -  iStock">
            <a:extLst>
              <a:ext uri="{FF2B5EF4-FFF2-40B4-BE49-F238E27FC236}">
                <a16:creationId xmlns:a16="http://schemas.microsoft.com/office/drawing/2014/main" id="{1566D138-ADA0-79C1-6E46-BC9797E0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239654"/>
            <a:ext cx="1400495" cy="9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D595DC-CBE4-0E79-69D7-8D8AA2F3C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43098"/>
              </p:ext>
            </p:extLst>
          </p:nvPr>
        </p:nvGraphicFramePr>
        <p:xfrm>
          <a:off x="1645793" y="1203801"/>
          <a:ext cx="6861210" cy="445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35FB1E-18EA-8B4D-EFEC-68CD8D0D7D28}"/>
              </a:ext>
            </a:extLst>
          </p:cNvPr>
          <p:cNvSpPr txBox="1">
            <a:spLocks/>
          </p:cNvSpPr>
          <p:nvPr/>
        </p:nvSpPr>
        <p:spPr>
          <a:xfrm>
            <a:off x="8754868" y="2185825"/>
            <a:ext cx="2916576" cy="144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n-US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lang="el-GR" sz="2200" kern="120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l-GR" sz="1600" dirty="0"/>
              <a:t>*Μέσω του προγράμματος άμεσης πρόσβασης και μείωσης της βλάβης ΣΤΟΧΟΣ, καθώς και από τις αυτόματες μηχανές διάθεσης συριγγών</a:t>
            </a:r>
          </a:p>
        </p:txBody>
      </p:sp>
    </p:spTree>
    <p:extLst>
      <p:ext uri="{BB962C8B-B14F-4D97-AF65-F5344CB8AC3E}">
        <p14:creationId xmlns:p14="http://schemas.microsoft.com/office/powerpoint/2010/main" val="832638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electronics&#10;&#10;Description automatically generated">
            <a:extLst>
              <a:ext uri="{FF2B5EF4-FFF2-40B4-BE49-F238E27FC236}">
                <a16:creationId xmlns:a16="http://schemas.microsoft.com/office/drawing/2014/main" id="{FC942067-DEEE-F568-92CA-3D1BEB72E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3" y="1325366"/>
            <a:ext cx="6893720" cy="4334463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60B4D8-ED86-CED2-3BB4-7CE44B96D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0" y="373989"/>
            <a:ext cx="31337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1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60B4D8-ED86-CED2-3BB4-7CE44B9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0" y="373989"/>
            <a:ext cx="3133725" cy="561975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23E6908-F137-BAB8-A304-77F7180BE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2" y="875335"/>
            <a:ext cx="8668265" cy="58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9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60B4D8-ED86-CED2-3BB4-7CE44B9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0" y="373989"/>
            <a:ext cx="3133725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C7702-C08F-0971-54D8-064ED10D3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49" y="821933"/>
            <a:ext cx="9589694" cy="59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4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60B4D8-ED86-CED2-3BB4-7CE44B9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0" y="373989"/>
            <a:ext cx="3133725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EC333-CE5F-8C3F-98D1-0B03A205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135" y="832207"/>
            <a:ext cx="9639611" cy="60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3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B542C5-EB11-86AC-9302-16C3FED15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" y="0"/>
            <a:ext cx="111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2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05050B19-3678-E918-F0FB-8F4120808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" y="47625"/>
            <a:ext cx="5000625" cy="6810375"/>
          </a:xfrm>
          <a:prstGeom prst="rect">
            <a:avLst/>
          </a:prstGeom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B5D66BD3-BDA3-B5E7-01F0-309970496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35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1E97156-7476-1B24-78F9-D68803B5F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386517"/>
              </p:ext>
            </p:extLst>
          </p:nvPr>
        </p:nvGraphicFramePr>
        <p:xfrm>
          <a:off x="2573947" y="1312753"/>
          <a:ext cx="6895978" cy="410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4433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C5074-D36C-A5BF-48D3-1ECC4EDDC128}"/>
              </a:ext>
            </a:extLst>
          </p:cNvPr>
          <p:cNvSpPr txBox="1"/>
          <p:nvPr/>
        </p:nvSpPr>
        <p:spPr>
          <a:xfrm>
            <a:off x="2076916" y="1510301"/>
            <a:ext cx="78494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+mn-lt"/>
              </a:rPr>
              <a:t>Σας ευχαριστώ!!!</a:t>
            </a:r>
            <a:endParaRPr lang="en-GB" sz="4400" dirty="0">
              <a:latin typeface="+mn-lt"/>
            </a:endParaRPr>
          </a:p>
          <a:p>
            <a:pPr algn="ctr"/>
            <a:endParaRPr lang="en-GB" sz="4400" dirty="0">
              <a:latin typeface="+mn-lt"/>
            </a:endParaRPr>
          </a:p>
          <a:p>
            <a:pPr algn="ctr"/>
            <a:endParaRPr lang="en-GB" sz="4400" dirty="0">
              <a:latin typeface="+mn-lt"/>
            </a:endParaRPr>
          </a:p>
          <a:p>
            <a:pPr algn="ctr"/>
            <a:r>
              <a:rPr lang="en-GB" sz="2800" dirty="0">
                <a:latin typeface="+mn-lt"/>
                <a:hlinkClick r:id="rId3"/>
              </a:rPr>
              <a:t>ioanna.yiasemi@naac.org.cy</a:t>
            </a:r>
            <a:endParaRPr lang="en-GB" sz="2800" dirty="0">
              <a:latin typeface="+mn-lt"/>
            </a:endParaRPr>
          </a:p>
          <a:p>
            <a:pPr algn="ctr"/>
            <a:r>
              <a:rPr lang="el-GR" sz="4400" dirty="0">
                <a:latin typeface="+mn-lt"/>
              </a:rPr>
              <a:t> </a:t>
            </a:r>
            <a:endParaRPr lang="en-CY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11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4A81D-A18B-4212-8621-046B799E17EE}"/>
              </a:ext>
            </a:extLst>
          </p:cNvPr>
          <p:cNvSpPr txBox="1"/>
          <p:nvPr/>
        </p:nvSpPr>
        <p:spPr>
          <a:xfrm>
            <a:off x="9778592" y="6455924"/>
            <a:ext cx="290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Πηγή</a:t>
            </a:r>
            <a:r>
              <a:rPr lang="en-US" sz="1400" i="1" dirty="0"/>
              <a:t>: </a:t>
            </a:r>
            <a:r>
              <a:rPr lang="el-GR" sz="1400" i="1" dirty="0"/>
              <a:t>ΕΚΤΕΠΝ, 2020</a:t>
            </a:r>
            <a:endParaRPr lang="en-US" sz="1400" i="1" dirty="0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19244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Γενικός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029A40-B8C0-6D37-8513-6FCC5DB92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547910"/>
              </p:ext>
            </p:extLst>
          </p:nvPr>
        </p:nvGraphicFramePr>
        <p:xfrm>
          <a:off x="4080977" y="1139314"/>
          <a:ext cx="6907794" cy="42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C500A9-CBD1-298C-DFD4-5CFC81AD1134}"/>
              </a:ext>
            </a:extLst>
          </p:cNvPr>
          <p:cNvSpPr txBox="1"/>
          <p:nvPr/>
        </p:nvSpPr>
        <p:spPr>
          <a:xfrm>
            <a:off x="521778" y="2916552"/>
            <a:ext cx="326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b="1" i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Με τα ψηλότερα ποσοστά χρήσης ανάμεσα σε νεαρούς 15-34 ετών   </a:t>
            </a:r>
            <a:endParaRPr lang="en-CY" b="1" i="1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1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Μαθητικός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ECAA5-7F18-DE95-ED9E-07D02EEF052C}"/>
              </a:ext>
            </a:extLst>
          </p:cNvPr>
          <p:cNvSpPr txBox="1"/>
          <p:nvPr/>
        </p:nvSpPr>
        <p:spPr>
          <a:xfrm>
            <a:off x="1141536" y="1558158"/>
            <a:ext cx="9315216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2019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7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</a:t>
            </a:r>
            <a:r>
              <a:rPr lang="el-GR" sz="2400" b="1" kern="12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σειρά της έρευνας στην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Κύπρο </a:t>
            </a:r>
          </a:p>
          <a:p>
            <a:endParaRPr lang="el-GR" sz="2400" b="1" kern="1200" dirty="0">
              <a:solidFill>
                <a:srgbClr val="898989"/>
              </a:solidFill>
              <a:latin typeface="Calibri"/>
              <a:ea typeface="+mn-ea"/>
              <a:cs typeface="Arial" pitchFamily="34" charset="0"/>
            </a:endParaRPr>
          </a:p>
          <a:p>
            <a:r>
              <a:rPr lang="el-GR" sz="2400" b="1" kern="1200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2024: επόμενη σειρά της έρευνας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Ομάδα στόχος: μαθητές 16 ετών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Δειγματοληπτικό πλαίσιο: όλα τα δημόσια και ιδιωτικά Λύκεια και Τεχνικές σχολές (1η τάξη)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Τελικό (έγκυρο) δείγμα – 1 214 μαθητές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772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A4755675-C124-2FA5-1FD6-49AC745A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9" y="277575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4B9A2-5E55-FA24-E36A-A42D3F5AD193}"/>
              </a:ext>
            </a:extLst>
          </p:cNvPr>
          <p:cNvSpPr txBox="1"/>
          <p:nvPr/>
        </p:nvSpPr>
        <p:spPr>
          <a:xfrm>
            <a:off x="2057649" y="444876"/>
            <a:ext cx="3750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+mn-lt"/>
              </a:rPr>
              <a:t>Μαθητικός πληθυσμός</a:t>
            </a:r>
            <a:endParaRPr lang="en-CY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ECAA5-7F18-DE95-ED9E-07D02EEF052C}"/>
              </a:ext>
            </a:extLst>
          </p:cNvPr>
          <p:cNvSpPr txBox="1"/>
          <p:nvPr/>
        </p:nvSpPr>
        <p:spPr>
          <a:xfrm>
            <a:off x="2057649" y="2089543"/>
            <a:ext cx="9315216" cy="161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Ποσοστό του συνόλου των μαθητών που δοκιμάζει την κάνναβη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98989"/>
                </a:solidFill>
                <a:latin typeface="Calibri"/>
                <a:ea typeface="+mn-ea"/>
                <a:cs typeface="Arial" pitchFamily="34" charset="0"/>
              </a:rPr>
              <a:t>Κυρίως ανάμεσα στα αγόρια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lang="en-C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6F586-DEBA-38D5-01C2-50A726C7A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02" y="1899222"/>
            <a:ext cx="1384944" cy="16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2.xml><?xml version="1.0" encoding="utf-8"?>
<a:theme xmlns:a="http://schemas.openxmlformats.org/drawingml/2006/main" name="1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3.xml><?xml version="1.0" encoding="utf-8"?>
<a:theme xmlns:a="http://schemas.openxmlformats.org/drawingml/2006/main" name="2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4.xml><?xml version="1.0" encoding="utf-8"?>
<a:theme xmlns:a="http://schemas.openxmlformats.org/drawingml/2006/main" name="3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5.xml><?xml version="1.0" encoding="utf-8"?>
<a:theme xmlns:a="http://schemas.openxmlformats.org/drawingml/2006/main" name="4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wC Colors">
    <a:dk1>
      <a:srgbClr val="000000"/>
    </a:dk1>
    <a:lt1>
      <a:srgbClr val="FFFFFF"/>
    </a:lt1>
    <a:dk2>
      <a:srgbClr val="7D7D7D"/>
    </a:dk2>
    <a:lt2>
      <a:srgbClr val="DEDEDE"/>
    </a:lt2>
    <a:accent1>
      <a:srgbClr val="D04A02"/>
    </a:accent1>
    <a:accent2>
      <a:srgbClr val="FFB600"/>
    </a:accent2>
    <a:accent3>
      <a:srgbClr val="E0301E"/>
    </a:accent3>
    <a:accent4>
      <a:srgbClr val="EB8C00"/>
    </a:accent4>
    <a:accent5>
      <a:srgbClr val="DB536A"/>
    </a:accent5>
    <a:accent6>
      <a:srgbClr val="464646"/>
    </a:accent6>
    <a:hlink>
      <a:srgbClr val="D04A02"/>
    </a:hlink>
    <a:folHlink>
      <a:srgbClr val="DB536A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79A6A5CBD0648A69920EC3335044E" ma:contentTypeVersion="4" ma:contentTypeDescription="Create a new document." ma:contentTypeScope="" ma:versionID="e77738fbaa616ef1df9e93c42d2c914b">
  <xsd:schema xmlns:xsd="http://www.w3.org/2001/XMLSchema" xmlns:xs="http://www.w3.org/2001/XMLSchema" xmlns:p="http://schemas.microsoft.com/office/2006/metadata/properties" xmlns:ns3="ab4e2f81-0fcb-4c83-a28b-ded618e468ed" targetNamespace="http://schemas.microsoft.com/office/2006/metadata/properties" ma:root="true" ma:fieldsID="8318bcbfda62b388bb74b137e3cccc5d" ns3:_="">
    <xsd:import namespace="ab4e2f81-0fcb-4c83-a28b-ded618e46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e2f81-0fcb-4c83-a28b-ded618e46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D4D0C-B31D-4F80-B002-FDA8458A78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C7D95-BB65-429B-855E-7B8B73CBC5FF}">
  <ds:schemaRefs>
    <ds:schemaRef ds:uri="http://purl.org/dc/terms/"/>
    <ds:schemaRef ds:uri="http://schemas.microsoft.com/office/2006/documentManagement/types"/>
    <ds:schemaRef ds:uri="ab4e2f81-0fcb-4c83-a28b-ded618e468ed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45E07C1-8E37-4A26-96CC-349F78B7A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e2f81-0fcb-4c83-a28b-ded618e46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ThemeNAAC</Template>
  <TotalTime>15203</TotalTime>
  <Words>1229</Words>
  <Application>Microsoft Office PowerPoint</Application>
  <PresentationFormat>Widescreen</PresentationFormat>
  <Paragraphs>329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Helvetica</vt:lpstr>
      <vt:lpstr>ThemeNAAC</vt:lpstr>
      <vt:lpstr>1_ThemeNAAC</vt:lpstr>
      <vt:lpstr>2_ThemeNAAC</vt:lpstr>
      <vt:lpstr>3_ThemeNAAC</vt:lpstr>
      <vt:lpstr>4_ThemeNAAC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 Giasemi</dc:creator>
  <cp:lastModifiedBy>Ioanna Yiasemi</cp:lastModifiedBy>
  <cp:revision>439</cp:revision>
  <cp:lastPrinted>2022-07-07T05:22:40Z</cp:lastPrinted>
  <dcterms:created xsi:type="dcterms:W3CDTF">2016-05-24T07:36:05Z</dcterms:created>
  <dcterms:modified xsi:type="dcterms:W3CDTF">2022-07-07T05:43:38Z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0x010100BC579A6A5CBD0648A69920EC3335044E</vt:lpwstr>
  </property>
</Properties>
</file>