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4"/>
  </p:sldMasterIdLst>
  <p:notesMasterIdLst>
    <p:notesMasterId r:id="rId15"/>
  </p:notesMasterIdLst>
  <p:sldIdLst>
    <p:sldId id="3825" r:id="rId5"/>
    <p:sldId id="3826" r:id="rId6"/>
    <p:sldId id="3827" r:id="rId7"/>
    <p:sldId id="3828" r:id="rId8"/>
    <p:sldId id="3791" r:id="rId9"/>
    <p:sldId id="3792" r:id="rId10"/>
    <p:sldId id="3835" r:id="rId11"/>
    <p:sldId id="3829" r:id="rId12"/>
    <p:sldId id="3833" r:id="rId13"/>
    <p:sldId id="38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orient="horz" pos="3408" userDrawn="1">
          <p15:clr>
            <a:srgbClr val="A4A3A4"/>
          </p15:clr>
        </p15:guide>
        <p15:guide id="3" pos="6936" userDrawn="1">
          <p15:clr>
            <a:srgbClr val="A4A3A4"/>
          </p15:clr>
        </p15:guide>
        <p15:guide id="4" pos="74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084" autoAdjust="0"/>
  </p:normalViewPr>
  <p:slideViewPr>
    <p:cSldViewPr snapToGrid="0">
      <p:cViewPr varScale="1">
        <p:scale>
          <a:sx n="106" d="100"/>
          <a:sy n="106" d="100"/>
        </p:scale>
        <p:origin x="792" y="108"/>
      </p:cViewPr>
      <p:guideLst>
        <p:guide orient="horz" pos="1200"/>
        <p:guide orient="horz" pos="3408"/>
        <p:guide pos="6936"/>
        <p:guide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BA811-8917-4F1D-B22F-E96045BFA4E0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C6A29-4676-420C-BBE3-ACC2B80F64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9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415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27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13178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82496" y="6356350"/>
            <a:ext cx="1545336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267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648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40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01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94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83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57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0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9892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B76FE53-FB67-4871-8485-71BAAFD7D1B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9/3/20XX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2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906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9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1" r:id="rId4"/>
    <p:sldLayoutId id="2147483770" r:id="rId5"/>
    <p:sldLayoutId id="2147483774" r:id="rId6"/>
    <p:sldLayoutId id="2147483783" r:id="rId7"/>
    <p:sldLayoutId id="2147483772" r:id="rId8"/>
    <p:sldLayoutId id="2147483773" r:id="rId9"/>
    <p:sldLayoutId id="2147483785" r:id="rId10"/>
    <p:sldLayoutId id="2147483786" r:id="rId11"/>
    <p:sldLayoutId id="2147483787" r:id="rId12"/>
    <p:sldLayoutId id="2147483775" r:id="rId13"/>
    <p:sldLayoutId id="2147483788" r:id="rId14"/>
    <p:sldLayoutId id="2147483776" r:id="rId15"/>
    <p:sldLayoutId id="214748377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08836-40C5-46C2-81BA-21AA271769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1717705"/>
          </a:xfrm>
        </p:spPr>
        <p:txBody>
          <a:bodyPr>
            <a:normAutofit/>
          </a:bodyPr>
          <a:lstStyle/>
          <a:p>
            <a:pPr algn="ctr"/>
            <a:r>
              <a:rPr lang="el-G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Κατευθυντήριες Γραμμές για την ορολογία για τη χρήση ουσιών/ναρκωτικών συμπεριλαμβανομένων και διαταραχών 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CC4EC4-809C-4FD2-AA20-009F08590D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sz="21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Λήδα Χριστοδούλου </a:t>
            </a:r>
          </a:p>
          <a:p>
            <a:r>
              <a:rPr lang="el-GR" sz="21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Λειτουργός Τμήματος Πολιτικής</a:t>
            </a:r>
          </a:p>
          <a:p>
            <a:r>
              <a:rPr lang="el-GR" sz="21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Αρχής Αντιμετώπισης Εξαρτήσεων Κύπρου</a:t>
            </a:r>
            <a:endParaRPr lang="en-US" sz="21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962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Ευχαριστώ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5E0EB-F1F4-436B-A218-93E100A66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r>
              <a:rPr lang="en-US" dirty="0"/>
              <a:t>26/06/2024</a:t>
            </a:r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06EF-9416-46F7-8230-B49EE1269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l-GR" noProof="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Κατευθυντήριες Γραμμές για την ορολογία για τη χρήση ουσιών/ναρκωτικών συμπεριλαμβανομένων και διαταραχών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6B855D-E9CC-4FF8-AD85-6CDC7B89A0DE}" type="slidenum">
              <a:rPr lang="en-US" noProof="0" smtClean="0"/>
              <a:pPr lvl="0"/>
              <a:t>10</a:t>
            </a:fld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0B6E0-1F7C-4E6A-87B1-554ADE739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Λήδα Χριστοδούλου</a:t>
            </a:r>
            <a:endParaRPr lang="en-US" dirty="0"/>
          </a:p>
          <a:p>
            <a:pPr>
              <a:spcBef>
                <a:spcPts val="3000"/>
              </a:spcBef>
            </a:pPr>
            <a:r>
              <a:rPr lang="en-US" sz="1800" dirty="0"/>
              <a:t>leda.christodoulou@naac.org.cy</a:t>
            </a:r>
          </a:p>
          <a:p>
            <a:pPr>
              <a:spcBef>
                <a:spcPts val="3000"/>
              </a:spcBef>
            </a:pPr>
            <a:r>
              <a:rPr lang="en-US" sz="1800" dirty="0"/>
              <a:t>www.naac.org.cy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6E49C-11A0-4C95-8A6E-FC7E9C57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Ομάδα Πομπιντού</a:t>
            </a:r>
            <a:endParaRPr lang="en-US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C3FD2-AF88-4EF1-AFB7-5D31BD5AA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Συζητήσεις στο Μεσογειακό Δίκτυο 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Κυπριακή Προεδρία 2022-2024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Στρατηγική βασισμένη στα Ανθρώπινα Δικαιώματα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ISBN </a:t>
            </a:r>
            <a:r>
              <a:rPr lang="en-GB" dirty="0"/>
              <a:t>PG 2022 </a:t>
            </a:r>
            <a:r>
              <a:rPr lang="el-GR" dirty="0"/>
              <a:t>δημοσίευση για την κατάσταση σε 18 χώρες του </a:t>
            </a:r>
            <a:r>
              <a:rPr lang="en-US" dirty="0"/>
              <a:t>MedNET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C8B647-084C-492D-A242-148BEA5B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2B84E-2163-44C1-99D0-6F162AEA8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Κατευθυντήριες Γραμμές για την ορολογία για τη χρήση ουσιών/ναρκωτικών συμπεριλαμβανομένων και διαταραχών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B1A36-2D6E-4392-AAA4-996FFE032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60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290457-2071-4F7C-9327-CE85A282B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Ανθρωποκεντρική προσέγγιση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7B1E24-2840-4BB0-AE5A-2320A01CB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/>
              <a:t>Η ΑΑΕΚ προωθεί μια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ανθρωποκεντρική ορολογία.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/>
              <a:t>Στόχος : η αντιμετώπιση όλων των ανθρώπων με περισσότερη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αξιοπρέπεια και σεβασμό </a:t>
            </a:r>
            <a:r>
              <a:rPr lang="el-GR" dirty="0"/>
              <a:t>μέσα από μια προσωποκεντρική προσέγγιση.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dirty="0"/>
              <a:t>Εστίαση να δίνεται στο άτομο και όχι στη συμπεριφορά του.</a:t>
            </a:r>
          </a:p>
          <a:p>
            <a:pPr>
              <a:lnSpc>
                <a:spcPct val="90000"/>
              </a:lnSpc>
            </a:pPr>
            <a:r>
              <a:rPr lang="el-GR" dirty="0">
                <a:solidFill>
                  <a:schemeClr val="accent3">
                    <a:lumMod val="50000"/>
                  </a:schemeClr>
                </a:solidFill>
              </a:rPr>
              <a:t>Για παράδειγμα η αναφορά σε άτομα ως χρήστες ναρκωτικών  στιγματίζει και φέρει μια προκατάληψη επειδή η εστίαση είναι στη συμπεριφορά του και όχι στο άτομο.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A01CAB10-68AF-4904-BD59-D332B297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0"/>
            <a:ext cx="186690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normalizeH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26/06/2024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96B342A5-1683-4650-BB07-B98D8B23C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3417" y="6356350"/>
            <a:ext cx="4030579" cy="3651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Κα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τευθυντήριες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Γρα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μμές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για την ορολογία για τη χρήση ουσιών/να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ρκωτικών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συμπεριλαμβα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νομένων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και διαταρα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χών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46EEA4F1-5FA3-4EBF-97F1-DF392077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374" y="6356349"/>
            <a:ext cx="9164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b="0" i="0" u="none" strike="noStrike" normalizeH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pPr marR="0" lvl="0" indent="0" fontAlgn="auto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b="0" i="0" u="none" strike="noStrike" normalizeH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</p:txBody>
      </p:sp>
      <p:pic>
        <p:nvPicPr>
          <p:cNvPr id="30" name="Picture 29" descr="A group of children with their arms raised&#10;&#10;Description automatically generated">
            <a:extLst>
              <a:ext uri="{FF2B5EF4-FFF2-40B4-BE49-F238E27FC236}">
                <a16:creationId xmlns:a16="http://schemas.microsoft.com/office/drawing/2014/main" id="{1C69184D-6054-2CFE-F04C-43ADBADD7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3" r="11492" b="3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67" name="Arc 6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A child holding a toy rocket above his head&#10;&#10;Description automatically generated">
            <a:extLst>
              <a:ext uri="{FF2B5EF4-FFF2-40B4-BE49-F238E27FC236}">
                <a16:creationId xmlns:a16="http://schemas.microsoft.com/office/drawing/2014/main" id="{6884FFDD-41AF-0101-69D1-B64362835D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" r="-3" b="-3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219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>
                <a:solidFill>
                  <a:srgbClr val="FFFFFF"/>
                </a:solidFill>
              </a:rPr>
              <a:t>Ανάδειξη ορολογίας που επικεντρώνεται στον άνθρωπο και δεν επικεντρώνεται σε όρους όπως χρήση και κακή χρήση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49FB76-25BA-4481-B88D-DCB748E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Επίτευξη συναίνεσης για μια ουδέτερη και σεβαστή γλώσσα σε σχέση με τα άτομα που κάνουν χρήση ψυχοτρόπων ουσιών</a:t>
            </a:r>
            <a:endParaRPr lang="en-US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359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BB55F5DE-D801-496C-806A-73E6EF45C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26/06/2024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B6754F1-BBB9-45C3-8F76-FA0E19B74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64068"/>
            <a:ext cx="4114800" cy="59393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Κατευθυντήριες Γραμμές για την ορολογία για τη χρήση ουσιών/ναρκωτικών συμπεριλαμβανομένων και διαταραχών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7FB0EFA-9228-4C2B-BC70-5B5C93771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5407341-B0D3-70EC-20B8-465703F19B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46070"/>
              </p:ext>
            </p:extLst>
          </p:nvPr>
        </p:nvGraphicFramePr>
        <p:xfrm>
          <a:off x="2076628" y="370488"/>
          <a:ext cx="7674123" cy="57439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8057">
                  <a:extLst>
                    <a:ext uri="{9D8B030D-6E8A-4147-A177-3AD203B41FA5}">
                      <a16:colId xmlns:a16="http://schemas.microsoft.com/office/drawing/2014/main" val="564444984"/>
                    </a:ext>
                  </a:extLst>
                </a:gridCol>
                <a:gridCol w="3806066">
                  <a:extLst>
                    <a:ext uri="{9D8B030D-6E8A-4147-A177-3AD203B41FA5}">
                      <a16:colId xmlns:a16="http://schemas.microsoft.com/office/drawing/2014/main" val="1735533587"/>
                    </a:ext>
                  </a:extLst>
                </a:gridCol>
              </a:tblGrid>
              <a:tr h="4752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CY" sz="11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ΠΡΟΤΕΙΝΟΜΕΝΗ ΟΡΟΛΟΓΙΑ</a:t>
                      </a:r>
                      <a:endParaRPr lang="en-CY" sz="1100" b="1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b="1" kern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b="1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ΟΡΟΛΟΓΙΑ ΠΡΟΣ ΑΠΟΦΥΓΗ</a:t>
                      </a:r>
                      <a:endParaRPr lang="en-CY" sz="1100" b="1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extLst>
                  <a:ext uri="{0D108BD9-81ED-4DB2-BD59-A6C34878D82A}">
                    <a16:rowId xmlns:a16="http://schemas.microsoft.com/office/drawing/2014/main" val="701239188"/>
                  </a:ext>
                </a:extLst>
              </a:tr>
              <a:tr h="3783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>
                          <a:effectLst/>
                        </a:rPr>
                        <a:t>Άτομο που κάνει χρήση ουσιών</a:t>
                      </a:r>
                      <a:r>
                        <a:rPr lang="fr-FR" sz="1100" kern="0">
                          <a:effectLst/>
                        </a:rPr>
                        <a:t> / </a:t>
                      </a:r>
                      <a:r>
                        <a:rPr lang="el-GR" sz="1100" kern="0">
                          <a:effectLst/>
                        </a:rPr>
                        <a:t>ψυχοδραστικών ουσιών</a:t>
                      </a:r>
                      <a:r>
                        <a:rPr lang="fr-FR" sz="1100" kern="0">
                          <a:effectLst/>
                        </a:rPr>
                        <a:t> / </a:t>
                      </a:r>
                      <a:r>
                        <a:rPr lang="el-GR" sz="1100" kern="0">
                          <a:effectLst/>
                        </a:rPr>
                        <a:t>ναρκωτικών</a:t>
                      </a:r>
                      <a:endParaRPr lang="en-CY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Χρήστης ναρκωτικών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extLst>
                  <a:ext uri="{0D108BD9-81ED-4DB2-BD59-A6C34878D82A}">
                    <a16:rowId xmlns:a16="http://schemas.microsoft.com/office/drawing/2014/main" val="1631128052"/>
                  </a:ext>
                </a:extLst>
              </a:tr>
              <a:tr h="3649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>
                          <a:effectLst/>
                        </a:rPr>
                        <a:t>Άτομο με μη επιβλαβή / μη ιατρική χρήση ουσιών/χρήση ναρκωτικών</a:t>
                      </a:r>
                      <a:endParaRPr lang="en-CY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>
                          <a:effectLst/>
                        </a:rPr>
                        <a:t>Ψυχαγωγικοί, περιστασιακοί ή πειραματικοί χρήστες</a:t>
                      </a:r>
                      <a:endParaRPr lang="en-CY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extLst>
                  <a:ext uri="{0D108BD9-81ED-4DB2-BD59-A6C34878D82A}">
                    <a16:rowId xmlns:a16="http://schemas.microsoft.com/office/drawing/2014/main" val="2542707120"/>
                  </a:ext>
                </a:extLst>
              </a:tr>
              <a:tr h="1185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Άτομο με σύνδρομο εξάρτησης από ουσίες/ναρκωτικά 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Άτομο με διαταραχή χρήσης ουσιών/ναρκωτικών 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Άτομο / με προβληματική χρήση ναρκωτικών 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Άτομο που κάνει χρήση ουσιών/ναρκωτικών (όταν η χρήση δεν είναι επιβλαβής)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>
                          <a:effectLst/>
                        </a:rPr>
                        <a:t>Εξαρτημένος Χρήστης ναρκωτικών/ουσιών Τοξικομανής </a:t>
                      </a:r>
                      <a:endParaRPr lang="en-CY" sz="11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>
                          <a:effectLst/>
                        </a:rPr>
                        <a:t>Χασικλής κ.λπ.</a:t>
                      </a:r>
                      <a:endParaRPr lang="en-CY" sz="11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>
                          <a:effectLst/>
                        </a:rPr>
                        <a:t> </a:t>
                      </a:r>
                      <a:endParaRPr lang="en-CY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extLst>
                  <a:ext uri="{0D108BD9-81ED-4DB2-BD59-A6C34878D82A}">
                    <a16:rowId xmlns:a16="http://schemas.microsoft.com/office/drawing/2014/main" val="3780231568"/>
                  </a:ext>
                </a:extLst>
              </a:tr>
              <a:tr h="206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>
                          <a:effectLst/>
                        </a:rPr>
                        <a:t>Άτομο με διαταραχή χρήσης αλκοόλ</a:t>
                      </a:r>
                      <a:endParaRPr lang="en-CY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Αλκοολικός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extLst>
                  <a:ext uri="{0D108BD9-81ED-4DB2-BD59-A6C34878D82A}">
                    <a16:rowId xmlns:a16="http://schemas.microsoft.com/office/drawing/2014/main" val="499749"/>
                  </a:ext>
                </a:extLst>
              </a:tr>
              <a:tr h="4752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>
                          <a:effectLst/>
                        </a:rPr>
                        <a:t>Διαταραχή χρήσης ουσιών/ναρκωτικών Επιβλαβές πρότυπο χρήσης ουσιών/χρήσης ναρκωτικών</a:t>
                      </a:r>
                      <a:endParaRPr lang="en-CY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Συνήθεια χρήσης ναρκωτικών (</a:t>
                      </a:r>
                      <a:r>
                        <a:rPr lang="en-US" sz="1100" kern="0" dirty="0">
                          <a:effectLst/>
                        </a:rPr>
                        <a:t>Drug habit</a:t>
                      </a:r>
                      <a:r>
                        <a:rPr lang="el-GR" sz="1100" kern="0" dirty="0">
                          <a:effectLst/>
                        </a:rPr>
                        <a:t>)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 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extLst>
                  <a:ext uri="{0D108BD9-81ED-4DB2-BD59-A6C34878D82A}">
                    <a16:rowId xmlns:a16="http://schemas.microsoft.com/office/drawing/2014/main" val="1667011316"/>
                  </a:ext>
                </a:extLst>
              </a:tr>
              <a:tr h="205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>
                          <a:effectLst/>
                        </a:rPr>
                        <a:t>Έχει διαταραχή χρήσης Χ</a:t>
                      </a:r>
                      <a:endParaRPr lang="en-CY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>
                          <a:effectLst/>
                        </a:rPr>
                        <a:t>Εθισμένος στο X</a:t>
                      </a:r>
                      <a:endParaRPr lang="en-CY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extLst>
                  <a:ext uri="{0D108BD9-81ED-4DB2-BD59-A6C34878D82A}">
                    <a16:rowId xmlns:a16="http://schemas.microsoft.com/office/drawing/2014/main" val="1792513015"/>
                  </a:ext>
                </a:extLst>
              </a:tr>
              <a:tr h="15525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Άτομο που μείωσε ή σταμάτησε τη χρήση της X ουσίας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Άτομο που δεν κάνει χρήση ενεργά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Άτομο σε ύφεση ή ανάρρωση 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Άτομο που είναι αρνητικό για χρήση ουσιών (μετά από τεστ)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Άτομο με αρνητικό τεστ χρήσης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 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Καθαρός (ως άτομο) 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Νηφάλιος 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Εγκρατής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 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extLst>
                  <a:ext uri="{0D108BD9-81ED-4DB2-BD59-A6C34878D82A}">
                    <a16:rowId xmlns:a16="http://schemas.microsoft.com/office/drawing/2014/main" val="1793838702"/>
                  </a:ext>
                </a:extLst>
              </a:tr>
              <a:tr h="647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Άτομο που χρησιμοποιεί ενεργά ουσίες / ναρκωτικά</a:t>
                      </a:r>
                      <a:endParaRPr lang="en-CY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Άτομο που είναι θετικό στη χρήση ουσιών/ναρκωτικών/ Άτομο με θετικό τεστ χρήσης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1100" kern="0" dirty="0">
                          <a:effectLst/>
                        </a:rPr>
                        <a:t>Βρώμικος</a:t>
                      </a:r>
                      <a:endParaRPr lang="en-CY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974" marR="21974" marT="21974" marB="21974"/>
                </a:tc>
                <a:extLst>
                  <a:ext uri="{0D108BD9-81ED-4DB2-BD59-A6C34878D82A}">
                    <a16:rowId xmlns:a16="http://schemas.microsoft.com/office/drawing/2014/main" val="1665148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213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3CC90B11-F535-4D7C-84A3-2CF98B9D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26/06/2024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CB8358-5219-419E-B50C-A279EA3E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1290" y="5580404"/>
            <a:ext cx="2538101" cy="89730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0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Κατευθυντήριες Γραμμές για την ορολογία για τη χρήση ουσιών/ναρκωτικών συμπεριλαμβανομένων και διαταραχών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A5B9DFF-1E65-43C9-B2DE-90CD91DF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19CC5B3-7487-4BC0-C922-264713142E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118270"/>
              </p:ext>
            </p:extLst>
          </p:nvPr>
        </p:nvGraphicFramePr>
        <p:xfrm>
          <a:off x="2008261" y="264920"/>
          <a:ext cx="7563029" cy="6300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5245">
                  <a:extLst>
                    <a:ext uri="{9D8B030D-6E8A-4147-A177-3AD203B41FA5}">
                      <a16:colId xmlns:a16="http://schemas.microsoft.com/office/drawing/2014/main" val="3964595134"/>
                    </a:ext>
                  </a:extLst>
                </a:gridCol>
                <a:gridCol w="3747784">
                  <a:extLst>
                    <a:ext uri="{9D8B030D-6E8A-4147-A177-3AD203B41FA5}">
                      <a16:colId xmlns:a16="http://schemas.microsoft.com/office/drawing/2014/main" val="3722990339"/>
                    </a:ext>
                  </a:extLst>
                </a:gridCol>
              </a:tblGrid>
              <a:tr h="417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CY" sz="900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ΠΡΟΤΕΙΝΟΜΕΝΗ ΟΡΟΛΟΓΙΑ</a:t>
                      </a:r>
                      <a:endParaRPr lang="en-CY" sz="900" b="1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900" kern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ΟΡΟΛΟΓΙΑ ΠΡΟΣ ΑΠΟΦΥΓΗ</a:t>
                      </a:r>
                      <a:endParaRPr lang="en-CY" sz="900" b="1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extLst>
                  <a:ext uri="{0D108BD9-81ED-4DB2-BD59-A6C34878D82A}">
                    <a16:rowId xmlns:a16="http://schemas.microsoft.com/office/drawing/2014/main" val="104330501"/>
                  </a:ext>
                </a:extLst>
              </a:tr>
              <a:tr h="564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Ανταπόκριση, έλεγχος, αντιμετώπιση, διαχείριση μείωσης της βλάβης που σχετίζεται με την Χ ουσία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Αγώνας ενάντια στα ναρκωτικά, Καταπολέμηση της μάστιγας των ναρκωτικών και άλλου τύπου πολέμιας γλώσσας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 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extLst>
                  <a:ext uri="{0D108BD9-81ED-4DB2-BD59-A6C34878D82A}">
                    <a16:rowId xmlns:a16="http://schemas.microsoft.com/office/drawing/2014/main" val="531546626"/>
                  </a:ext>
                </a:extLst>
              </a:tr>
              <a:tr h="417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Εγκαταστάσεις ασφαλούς κατανάλωσης/χρήσης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Επιβλεπόμενες εγκαταστάσεις ενέσιμης χρήσης 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Δωμάτια ενέσιμης χρήσης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extLst>
                  <a:ext uri="{0D108BD9-81ED-4DB2-BD59-A6C34878D82A}">
                    <a16:rowId xmlns:a16="http://schemas.microsoft.com/office/drawing/2014/main" val="2692051768"/>
                  </a:ext>
                </a:extLst>
              </a:tr>
              <a:tr h="66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σε ανάρρωση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που δεν χρησιμοποιεί ενεργά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σε μακροπρόθεσμη ανάρρωση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Πρώην ναρκομανής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Αναμορφωμένος εξαρτημένος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extLst>
                  <a:ext uri="{0D108BD9-81ED-4DB2-BD59-A6C34878D82A}">
                    <a16:rowId xmlns:a16="http://schemas.microsoft.com/office/drawing/2014/main" val="2363681521"/>
                  </a:ext>
                </a:extLst>
              </a:tr>
              <a:tr h="4177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που κάνει ενέσιμη χρήση ψυχοδραστικών ουσιών</a:t>
                      </a:r>
                      <a:r>
                        <a:rPr lang="fr-FR" sz="900" kern="0" dirty="0">
                          <a:effectLst/>
                        </a:rPr>
                        <a:t> / </a:t>
                      </a:r>
                      <a:r>
                        <a:rPr lang="el-GR" sz="900" kern="0" dirty="0">
                          <a:effectLst/>
                        </a:rPr>
                        <a:t>ναρκωτικών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900" kern="0" dirty="0">
                          <a:effectLst/>
                        </a:rPr>
                        <a:t> 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Χρήστης ενέσιμων ναρκωτικών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900" kern="0" dirty="0">
                          <a:effectLst/>
                        </a:rPr>
                        <a:t> 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extLst>
                  <a:ext uri="{0D108BD9-81ED-4DB2-BD59-A6C34878D82A}">
                    <a16:rowId xmlns:a16="http://schemas.microsoft.com/office/drawing/2014/main" val="3991833390"/>
                  </a:ext>
                </a:extLst>
              </a:tr>
              <a:tr h="1059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Θεραπεία εξάρτησης από οπιοειδή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Θεραπεία αγωνιστών οπιοειδών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Φαρμακευτική αγωγή/φάρμακα/ φαρμακοθεραπεία για διαταραχή χρήσης οπιοειδών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 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Θεραπεία υποκατάστασης οπιοειδών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Θεραπεία υποκατάστασης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Θεραπεία υποβοηθούμενη από φαρμακευτική αγωγή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Θεραπεία συντήρησης με οπιοειδή 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extLst>
                  <a:ext uri="{0D108BD9-81ED-4DB2-BD59-A6C34878D82A}">
                    <a16:rowId xmlns:a16="http://schemas.microsoft.com/office/drawing/2014/main" val="1683102082"/>
                  </a:ext>
                </a:extLst>
              </a:tr>
              <a:tr h="6652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Θεραπεία για διακοπή (ή μείωση) της χρήσης ψυχοτρόπων ουσιών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Θεραπεία διακοπής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Πρόγραμμα διακοπής/μείωσης της χρήσης ουσιών</a:t>
                      </a:r>
                      <a:endParaRPr lang="en-CY" sz="900" kern="100" dirty="0">
                        <a:effectLst/>
                      </a:endParaRPr>
                    </a:p>
                  </a:txBody>
                  <a:tcPr marL="15397" marR="15397" marT="15397" marB="153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Αποτοξίνωση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extLst>
                  <a:ext uri="{0D108BD9-81ED-4DB2-BD59-A6C34878D82A}">
                    <a16:rowId xmlns:a16="http://schemas.microsoft.com/office/drawing/2014/main" val="1558068719"/>
                  </a:ext>
                </a:extLst>
              </a:tr>
              <a:tr h="14085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με διαταραχή χρήσης ουσιών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με διαταραχή χρήσης οπιοειδών  ή άτομο με εθισμό στα οπιοειδή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 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Εξαρτημένος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Χρήστης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Χρήστης ουσιών ή ναρκωτικών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Τοξικομανής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Ναρκομανής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Χασικλής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extLst>
                  <a:ext uri="{0D108BD9-81ED-4DB2-BD59-A6C34878D82A}">
                    <a16:rowId xmlns:a16="http://schemas.microsoft.com/office/drawing/2014/main" val="3312718613"/>
                  </a:ext>
                </a:extLst>
              </a:tr>
              <a:tr h="6657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με διαταραχή χρήσης αλκοόλ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με επιβλαβές πρότυπο χρήσης αλκοόλ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 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Αλκοολικός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 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Μεθύστακας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397" marR="15397" marT="15397" marB="15397"/>
                </a:tc>
                <a:extLst>
                  <a:ext uri="{0D108BD9-81ED-4DB2-BD59-A6C34878D82A}">
                    <a16:rowId xmlns:a16="http://schemas.microsoft.com/office/drawing/2014/main" val="1804339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50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D2861B-6462-B0B4-FE98-745787BAA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560263"/>
              </p:ext>
            </p:extLst>
          </p:nvPr>
        </p:nvGraphicFramePr>
        <p:xfrm>
          <a:off x="2091351" y="136525"/>
          <a:ext cx="7357738" cy="6579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9253">
                  <a:extLst>
                    <a:ext uri="{9D8B030D-6E8A-4147-A177-3AD203B41FA5}">
                      <a16:colId xmlns:a16="http://schemas.microsoft.com/office/drawing/2014/main" val="948811622"/>
                    </a:ext>
                  </a:extLst>
                </a:gridCol>
                <a:gridCol w="2988485">
                  <a:extLst>
                    <a:ext uri="{9D8B030D-6E8A-4147-A177-3AD203B41FA5}">
                      <a16:colId xmlns:a16="http://schemas.microsoft.com/office/drawing/2014/main" val="2104801128"/>
                    </a:ext>
                  </a:extLst>
                </a:gridCol>
              </a:tblGrid>
              <a:tr h="418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en-CY" sz="900" b="1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ΠΡΟΤΕΙΝΟΜΕΝΗ ΟΡΟΛΟΓΙΑ</a:t>
                      </a:r>
                      <a:endParaRPr lang="en-CY" sz="900" b="1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l-GR" sz="900" b="1" kern="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b="1" kern="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ΟΡΟΛΟΓΙΑ ΠΡΟΣ ΑΠΟΦΥΓΗ</a:t>
                      </a:r>
                      <a:endParaRPr lang="en-CY" sz="900" b="1" kern="1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extLst>
                  <a:ext uri="{0D108BD9-81ED-4DB2-BD59-A6C34878D82A}">
                    <a16:rowId xmlns:a16="http://schemas.microsoft.com/office/drawing/2014/main" val="645896375"/>
                  </a:ext>
                </a:extLst>
              </a:tr>
              <a:tr h="6704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σε ανάρρωση ή μακροπρόθεσμη ανάρρωση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που έχει κάνει χρήση ψυχοδραστικών ουσιών/Ναρκωτικών στο παρελθόν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 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Πρώην χρήστης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Πρώην εξαρτημένος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extLst>
                  <a:ext uri="{0D108BD9-81ED-4DB2-BD59-A6C34878D82A}">
                    <a16:rowId xmlns:a16="http://schemas.microsoft.com/office/drawing/2014/main" val="2690949392"/>
                  </a:ext>
                </a:extLst>
              </a:tr>
              <a:tr h="418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Θετικό τεστ (σε τεστ χρήσης ουσιών)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Θετικό αποτέλεσμα στο τεστ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Βρώμικο/Λερωμένο (ως τεστ)</a:t>
                      </a:r>
                      <a:endParaRPr lang="en-CY" sz="9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Αποτυχημένο τεστ χρήσης ουσιών</a:t>
                      </a:r>
                      <a:endParaRPr lang="en-CY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extLst>
                  <a:ext uri="{0D108BD9-81ED-4DB2-BD59-A6C34878D82A}">
                    <a16:rowId xmlns:a16="http://schemas.microsoft.com/office/drawing/2014/main" val="2953349677"/>
                  </a:ext>
                </a:extLst>
              </a:tr>
              <a:tr h="4188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Αρνητικό τεστ (σε τεστ χρήσης ουσιών)</a:t>
                      </a:r>
                      <a:endParaRPr lang="en-CY" sz="900" kern="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Αρνητικό αποτέλεσμα τεστ</a:t>
                      </a:r>
                      <a:endParaRPr lang="en-CY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Καθαρό</a:t>
                      </a:r>
                      <a:r>
                        <a:rPr lang="en-US" sz="900" kern="0" dirty="0">
                          <a:effectLst/>
                        </a:rPr>
                        <a:t> (</a:t>
                      </a:r>
                      <a:r>
                        <a:rPr lang="el-GR" sz="900" kern="0" dirty="0">
                          <a:effectLst/>
                        </a:rPr>
                        <a:t>ως τεστ</a:t>
                      </a:r>
                      <a:r>
                        <a:rPr lang="en-US" sz="900" kern="0" dirty="0">
                          <a:effectLst/>
                        </a:rPr>
                        <a:t>)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extLst>
                  <a:ext uri="{0D108BD9-81ED-4DB2-BD59-A6C34878D82A}">
                    <a16:rowId xmlns:a16="http://schemas.microsoft.com/office/drawing/2014/main" val="1925319069"/>
                  </a:ext>
                </a:extLst>
              </a:tr>
              <a:tr h="920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Διαταραχή χρήσης ουσιών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Επιβλαβές πρότυπο χρήσης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Μη ιατρική Χρήση ουσιών</a:t>
                      </a:r>
                      <a:endParaRPr lang="el-GR" sz="9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Y" sz="900" kern="100" dirty="0">
                        <a:effectLst/>
                      </a:endParaRPr>
                    </a:p>
                  </a:txBody>
                  <a:tcPr marL="12701" marR="12701" marT="12701" marB="127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Συνήθεια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extLst>
                  <a:ext uri="{0D108BD9-81ED-4DB2-BD59-A6C34878D82A}">
                    <a16:rowId xmlns:a16="http://schemas.microsoft.com/office/drawing/2014/main" val="664100803"/>
                  </a:ext>
                </a:extLst>
              </a:tr>
              <a:tr h="1322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που κάνει επιβλαβή χρήση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Επιβλαβές πρότυπο χρήσης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Διαταραχή χρήσης ουσιών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(συμπεριλαμβανομένων  των συνταγογραφούμενων φαρμάκων που χρησιμοποιούνται διαφορετικά από αυτά που συνταγογραφούνται)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Κατάχρηση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extLst>
                  <a:ext uri="{0D108BD9-81ED-4DB2-BD59-A6C34878D82A}">
                    <a16:rowId xmlns:a16="http://schemas.microsoft.com/office/drawing/2014/main" val="2275780989"/>
                  </a:ext>
                </a:extLst>
              </a:tr>
              <a:tr h="1322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Μωρό που γεννήθηκε από γονέα που έκανε χρήση ουσιών/ναρκωτικών ενώ ήταν έγκυος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Μωρό με σημάδια στέρησης από προγεννητική έκθεση σε ουσίες/ναρκωτικά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Νεογέννητο που εκτέθηκε σε ουσίες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Μωρό με σύνδρομο νεογνικής αποχής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Μωρό με Φάσμα διαταραχής εμβρυικού αλκοολισμού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Εθισμένο μωρό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extLst>
                  <a:ext uri="{0D108BD9-81ED-4DB2-BD59-A6C34878D82A}">
                    <a16:rowId xmlns:a16="http://schemas.microsoft.com/office/drawing/2014/main" val="3019233581"/>
                  </a:ext>
                </a:extLst>
              </a:tr>
              <a:tr h="921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Άτομο/άτομα που ζουν σε χώρους κράτησης 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 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Άτομο που στερείται της ελευθερίας του ως αποτέλεσμα καταδίκης για αδίκημα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u="none" strike="noStrike" kern="0" dirty="0">
                          <a:effectLst/>
                        </a:rPr>
                        <a:t> 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Φυλακισμένος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Τρόφιμος</a:t>
                      </a:r>
                      <a:endParaRPr lang="en-CY" sz="9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Παραβάτης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extLst>
                  <a:ext uri="{0D108BD9-81ED-4DB2-BD59-A6C34878D82A}">
                    <a16:rowId xmlns:a16="http://schemas.microsoft.com/office/drawing/2014/main" val="1634441211"/>
                  </a:ext>
                </a:extLst>
              </a:tr>
              <a:tr h="88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>
                          <a:effectLst/>
                        </a:rPr>
                        <a:t>Άτομο που ζει με τον ιό </a:t>
                      </a:r>
                      <a:r>
                        <a:rPr lang="en-US" sz="900" kern="0">
                          <a:effectLst/>
                        </a:rPr>
                        <a:t>HIV</a:t>
                      </a:r>
                      <a:endParaRPr lang="en-CY" sz="9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l-GR" sz="900" kern="0" dirty="0">
                          <a:effectLst/>
                        </a:rPr>
                        <a:t>Μολυσμένο άτομο/κρατούμενος με </a:t>
                      </a:r>
                      <a:r>
                        <a:rPr lang="en-US" sz="900" kern="0" dirty="0">
                          <a:effectLst/>
                        </a:rPr>
                        <a:t>HIV</a:t>
                      </a:r>
                      <a:endParaRPr lang="en-CY" sz="9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701" marR="12701" marT="12701" marB="12701"/>
                </a:tc>
                <a:extLst>
                  <a:ext uri="{0D108BD9-81ED-4DB2-BD59-A6C34878D82A}">
                    <a16:rowId xmlns:a16="http://schemas.microsoft.com/office/drawing/2014/main" val="1260975326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8D5AD-D713-E2C2-39E9-F3846077A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26/06/2024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341B8-81F7-B88A-3A2A-8EB42DE7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50994" y="5496270"/>
            <a:ext cx="2541005" cy="578605"/>
          </a:xfrm>
        </p:spPr>
        <p:txBody>
          <a:bodyPr/>
          <a:lstStyle/>
          <a:p>
            <a:pPr>
              <a:defRPr/>
            </a:pPr>
            <a:r>
              <a:rPr lang="el-GR" sz="1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Κατευθυντήριες Γραμμές για την ορολογία για τη χρήση ουσιών/ναρκωτικών συμπεριλαμβανομένων και διαταραχών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AD91-78AF-1949-70E8-04A092D50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0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oy playing in playground in front of apartment building&#10;">
            <a:extLst>
              <a:ext uri="{FF2B5EF4-FFF2-40B4-BE49-F238E27FC236}">
                <a16:creationId xmlns:a16="http://schemas.microsoft.com/office/drawing/2014/main" id="{5F329689-9BAF-4AE6-BA67-6C34B1AEE8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/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4E808D1D-FE92-499E-982B-315DCF987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l-GR" dirty="0"/>
            </a:br>
            <a:br>
              <a:rPr lang="el-GR" dirty="0"/>
            </a:br>
            <a:br>
              <a:rPr lang="el-GR" dirty="0"/>
            </a:br>
            <a:r>
              <a:rPr lang="el-GR" dirty="0"/>
              <a:t>Η γλώσσα διαμορφώνει τον πολιτισμό, τις απόψεις, τις στάσεις και τα ιδανικά μας</a:t>
            </a:r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E1CEAEF-A1EC-4CA7-BEC1-407418518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66740" flipV="1">
            <a:off x="2607299" y="8363"/>
            <a:ext cx="6816262" cy="6816262"/>
          </a:xfrm>
          <a:prstGeom prst="arc">
            <a:avLst>
              <a:gd name="adj1" fmla="val 16200000"/>
              <a:gd name="adj2" fmla="val 20401595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37EC2-A256-4365-B98A-9FC89FE7E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400" y="4609861"/>
            <a:ext cx="873032" cy="849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629F4044-902D-4034-8E90-44E0F885EE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/>
              </a:rPr>
              <a:t>26/06/2024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439BF4B2-6931-43C1-8924-3E02FA60CF6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487400"/>
            <a:ext cx="4114800" cy="234075"/>
          </a:xfrm>
        </p:spPr>
        <p:txBody>
          <a:bodyPr/>
          <a:lstStyle/>
          <a:p>
            <a:pPr>
              <a:defRPr/>
            </a:pPr>
            <a:r>
              <a:rPr lang="el-GR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Κατευθυντήριες Γραμμές για την ορολογία για τη χρήση ουσιών/ναρκωτικών συμπεριλαμβανομένων και διαταραχών </a:t>
            </a:r>
          </a:p>
          <a:p>
            <a:pPr>
              <a:defRPr/>
            </a:pPr>
            <a:r>
              <a:rPr lang="en-US" dirty="0">
                <a:latin typeface="Calibri" panose="020F0502020204030204"/>
              </a:rPr>
              <a:t>P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728248D-4FCB-429D-AC4B-09580B54580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D76B855D-E9CC-4FF8-AD85-6CDC7B89A0DE}" type="slidenum">
              <a:rPr lang="en-US" smtClean="0">
                <a:latin typeface="Calibri" panose="020F0502020204030204"/>
              </a:rPr>
              <a:pPr>
                <a:defRPr/>
              </a:pPr>
              <a:t>8</a:t>
            </a:fld>
            <a:endParaRPr lang="en-US" dirty="0"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26132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5C6405-9D6C-48F5-9EFB-4CF1F3193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529" y="365760"/>
            <a:ext cx="5498471" cy="1325880"/>
          </a:xfrm>
        </p:spPr>
        <p:txBody>
          <a:bodyPr>
            <a:noAutofit/>
          </a:bodyPr>
          <a:lstStyle/>
          <a:p>
            <a:r>
              <a:rPr lang="el-GR" sz="3600" dirty="0"/>
              <a:t>Συλλογική προσπάθεια για ανθρώπινη επικοινωνία</a:t>
            </a: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E3A3A9-5E96-4CDD-A971-9C272EFD9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/>
              <a:t>Μιλώντας με σεβασμό και χρησιμοποιώντας την κατάλληλη γλώσσα για την περιγραφή των ατόμων με διαταραχές χρήσης ουσιών, μπορεί να ενισχυθεί</a:t>
            </a:r>
            <a:r>
              <a:rPr lang="en-US" sz="2400" dirty="0"/>
              <a:t>:</a:t>
            </a:r>
          </a:p>
          <a:p>
            <a:r>
              <a:rPr lang="el-GR" dirty="0"/>
              <a:t>- </a:t>
            </a:r>
            <a:r>
              <a:rPr lang="el-GR" sz="2400" dirty="0"/>
              <a:t>η δέσμευση των ατόμων στις υποστηρικτικές υπηρεσίες και στην πραγματικότητα η υγεία και η ευημερία τους. </a:t>
            </a:r>
          </a:p>
          <a:p>
            <a:r>
              <a:rPr lang="el-GR" dirty="0"/>
              <a:t>-η αποτελεσματικότητα των κοινωνικών πολιτικών και πολιτικών δημόσιας υγείας</a:t>
            </a:r>
            <a:endParaRPr lang="en-US" sz="2400" dirty="0"/>
          </a:p>
          <a:p>
            <a:endParaRPr lang="en-US" dirty="0"/>
          </a:p>
        </p:txBody>
      </p:sp>
      <p:pic>
        <p:nvPicPr>
          <p:cNvPr id="9" name="Picture Placeholder 8" descr="boy playing with space ship toys">
            <a:extLst>
              <a:ext uri="{FF2B5EF4-FFF2-40B4-BE49-F238E27FC236}">
                <a16:creationId xmlns:a16="http://schemas.microsoft.com/office/drawing/2014/main" id="{BB00A97C-4C32-42DA-9838-F3D341AB0D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0" r="20"/>
          <a:stretch/>
        </p:blipFill>
        <p:spPr/>
      </p:pic>
      <p:pic>
        <p:nvPicPr>
          <p:cNvPr id="11" name="Picture Placeholder 10" descr="little girl sitting on steps reading a book">
            <a:extLst>
              <a:ext uri="{FF2B5EF4-FFF2-40B4-BE49-F238E27FC236}">
                <a16:creationId xmlns:a16="http://schemas.microsoft.com/office/drawing/2014/main" id="{89C83A94-9400-40DF-9CE0-AFEB3C742BC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3" b="23"/>
          <a:stretch/>
        </p:blipFill>
        <p:spPr/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C01975C7-D604-4AD4-85CC-2EFC92D81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26/06/2024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0C27B2A-1D72-43E3-82D3-29739485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Κατευθυντήριες Γραμμές για την ορολογία για τη χρήση ουσιών/ναρκωτικών συμπεριλαμβανομένων και διαταραχών 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C4D09A1-D96F-4BFC-8475-2F079EAD8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9761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DEF148-1770-458F-8F5B-C3D0A278AA9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A449C04-64B3-4403-94B7-8D2284C38D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13533D-8C39-401E-8B75-B1AEEEC56B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{4FBE3F8C-F3D1-4FDE-81EA-772787E4CE0D}tf78504181_win32</Template>
  <TotalTime>101</TotalTime>
  <Words>912</Words>
  <Application>Microsoft Office PowerPoint</Application>
  <PresentationFormat>Widescreen</PresentationFormat>
  <Paragraphs>172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Avenir Next LT Pro</vt:lpstr>
      <vt:lpstr>Calibri</vt:lpstr>
      <vt:lpstr>Tw Cen MT</vt:lpstr>
      <vt:lpstr>ShapesVTI</vt:lpstr>
      <vt:lpstr>Κατευθυντήριες Γραμμές για την ορολογία για τη χρήση ουσιών/ναρκωτικών συμπεριλαμβανομένων και διαταραχών  </vt:lpstr>
      <vt:lpstr>Ομάδα Πομπιντού</vt:lpstr>
      <vt:lpstr>Ανθρωποκεντρική προσέγγιση</vt:lpstr>
      <vt:lpstr>Ανάδειξη ορολογίας που επικεντρώνεται στον άνθρωπο και δεν επικεντρώνεται σε όρους όπως χρήση και κακή χρήση</vt:lpstr>
      <vt:lpstr>PowerPoint Presentation</vt:lpstr>
      <vt:lpstr>PowerPoint Presentation</vt:lpstr>
      <vt:lpstr>PowerPoint Presentation</vt:lpstr>
      <vt:lpstr>   Η γλώσσα διαμορφώνει τον πολιτισμό, τις απόψεις, τις στάσεις και τα ιδανικά μας</vt:lpstr>
      <vt:lpstr>Συλλογική προσπάθεια για ανθρώπινη επικοινωνία</vt:lpstr>
      <vt:lpstr>Ευχαριστώ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Κατευθυντήριες Γραμμές για την ορολογία για τη χρήση ουσιών/ναρκωτικών συμπεριλαμβανομένων και διαταραχών</dc:title>
  <dc:creator>Leda Christodoulou</dc:creator>
  <cp:lastModifiedBy>Elena Demosthenous</cp:lastModifiedBy>
  <cp:revision>2</cp:revision>
  <dcterms:created xsi:type="dcterms:W3CDTF">2023-10-27T07:42:52Z</dcterms:created>
  <dcterms:modified xsi:type="dcterms:W3CDTF">2024-06-27T08:06:21Z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